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5"/>
  </p:notesMasterIdLst>
  <p:sldIdLst>
    <p:sldId id="330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533" r:id="rId14"/>
    <p:sldId id="532" r:id="rId15"/>
    <p:sldId id="264" r:id="rId16"/>
    <p:sldId id="429" r:id="rId17"/>
    <p:sldId id="438" r:id="rId18"/>
    <p:sldId id="412" r:id="rId19"/>
    <p:sldId id="439" r:id="rId20"/>
    <p:sldId id="440" r:id="rId21"/>
    <p:sldId id="262" r:id="rId22"/>
    <p:sldId id="396" r:id="rId23"/>
    <p:sldId id="394" r:id="rId24"/>
  </p:sldIdLst>
  <p:sldSz cx="12190413" cy="6859588"/>
  <p:notesSz cx="6858000" cy="9144000"/>
  <p:defaultTextStyle>
    <a:defPPr>
      <a:defRPr lang="ko-KR"/>
    </a:defPPr>
    <a:lvl1pPr marL="0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BF1DE"/>
    <a:srgbClr val="DBEEF4"/>
    <a:srgbClr val="008080"/>
    <a:srgbClr val="FFC000"/>
    <a:srgbClr val="FF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340" autoAdjust="0"/>
  </p:normalViewPr>
  <p:slideViewPr>
    <p:cSldViewPr>
      <p:cViewPr varScale="1">
        <p:scale>
          <a:sx n="109" d="100"/>
          <a:sy n="109" d="100"/>
        </p:scale>
        <p:origin x="558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6AF79-C565-44BA-BA2A-43364BB23B15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962F-6733-48A6-96CF-8DD272706C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30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D962F-6733-48A6-96CF-8DD272706CF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9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비교하기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D962F-6733-48A6-96CF-8DD272706CF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3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C3F752-4947-47EA-8A69-CAE894D8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" y="308629"/>
            <a:ext cx="12143873" cy="4961039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" y="5662042"/>
            <a:ext cx="12143879" cy="75661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002060"/>
                </a:solidFill>
              </a:defRPr>
            </a:lvl1pPr>
            <a:lvl2pPr marL="56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5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4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A0322-0AB0-4451-AC9B-77B4B1110A7D}"/>
              </a:ext>
            </a:extLst>
          </p:cNvPr>
          <p:cNvSpPr txBox="1"/>
          <p:nvPr/>
        </p:nvSpPr>
        <p:spPr>
          <a:xfrm>
            <a:off x="1774726" y="45418"/>
            <a:ext cx="104156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solidFill>
                  <a:schemeClr val="tx1"/>
                </a:solidFill>
              </a:rPr>
              <a:t>※ </a:t>
            </a:r>
            <a:r>
              <a:rPr lang="ko-KR" altLang="en-US" sz="700" b="1" dirty="0">
                <a:solidFill>
                  <a:schemeClr val="tx1"/>
                </a:solidFill>
              </a:rPr>
              <a:t>무단전재나 무단복제 행위는 저작권법 제 </a:t>
            </a:r>
            <a:r>
              <a:rPr lang="en-US" altLang="ko-KR" sz="700" b="1" dirty="0">
                <a:solidFill>
                  <a:schemeClr val="tx1"/>
                </a:solidFill>
              </a:rPr>
              <a:t>136</a:t>
            </a:r>
            <a:r>
              <a:rPr lang="ko-KR" altLang="en-US" sz="700" b="1" dirty="0">
                <a:solidFill>
                  <a:schemeClr val="tx1"/>
                </a:solidFill>
              </a:rPr>
              <a:t>조</a:t>
            </a:r>
            <a:r>
              <a:rPr lang="en-US" altLang="ko-KR" sz="700" b="1" dirty="0">
                <a:solidFill>
                  <a:schemeClr val="tx1"/>
                </a:solidFill>
              </a:rPr>
              <a:t>(</a:t>
            </a:r>
            <a:r>
              <a:rPr lang="ko-KR" altLang="en-US" sz="700" b="1" dirty="0">
                <a:solidFill>
                  <a:schemeClr val="tx1"/>
                </a:solidFill>
              </a:rPr>
              <a:t>벌칙</a:t>
            </a:r>
            <a:r>
              <a:rPr lang="en-US" altLang="ko-KR" sz="700" b="1" dirty="0">
                <a:solidFill>
                  <a:schemeClr val="tx1"/>
                </a:solidFill>
              </a:rPr>
              <a:t>)</a:t>
            </a:r>
            <a:r>
              <a:rPr lang="ko-KR" altLang="en-US" sz="700" b="1" dirty="0">
                <a:solidFill>
                  <a:schemeClr val="tx1"/>
                </a:solidFill>
              </a:rPr>
              <a:t>에 의거</a:t>
            </a:r>
            <a:r>
              <a:rPr lang="en-US" altLang="ko-KR" sz="700" b="1" dirty="0">
                <a:solidFill>
                  <a:schemeClr val="tx1"/>
                </a:solidFill>
              </a:rPr>
              <a:t>, 5</a:t>
            </a:r>
            <a:r>
              <a:rPr lang="ko-KR" altLang="en-US" sz="700" b="1" dirty="0">
                <a:solidFill>
                  <a:schemeClr val="tx1"/>
                </a:solidFill>
              </a:rPr>
              <a:t>년 이하의 징역 또는 </a:t>
            </a:r>
            <a:r>
              <a:rPr lang="en-US" altLang="ko-KR" sz="700" b="1" dirty="0">
                <a:solidFill>
                  <a:schemeClr val="tx1"/>
                </a:solidFill>
              </a:rPr>
              <a:t>5</a:t>
            </a:r>
            <a:r>
              <a:rPr lang="ko-KR" altLang="en-US" sz="700" b="1" dirty="0">
                <a:solidFill>
                  <a:schemeClr val="tx1"/>
                </a:solidFill>
              </a:rPr>
              <a:t>천만 원 이하의 벌금에 처하거나 이를 병과할 수 있습니다</a:t>
            </a:r>
            <a:r>
              <a:rPr lang="en-US" altLang="ko-KR" sz="700" b="1" dirty="0">
                <a:solidFill>
                  <a:schemeClr val="tx1"/>
                </a:solidFill>
              </a:rPr>
              <a:t>.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817DBF3-16C5-46E8-AD33-9D10612601FC}"/>
              </a:ext>
            </a:extLst>
          </p:cNvPr>
          <p:cNvCxnSpPr>
            <a:cxnSpLocks/>
          </p:cNvCxnSpPr>
          <p:nvPr/>
        </p:nvCxnSpPr>
        <p:spPr>
          <a:xfrm>
            <a:off x="0" y="837506"/>
            <a:ext cx="121904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FF1E236-0D39-44D8-B0A3-EF7058B0BFB9}"/>
              </a:ext>
            </a:extLst>
          </p:cNvPr>
          <p:cNvCxnSpPr>
            <a:cxnSpLocks/>
          </p:cNvCxnSpPr>
          <p:nvPr/>
        </p:nvCxnSpPr>
        <p:spPr>
          <a:xfrm>
            <a:off x="-23270" y="4725938"/>
            <a:ext cx="121904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C06B3EF-E770-4048-9402-BF6897D3842F}"/>
              </a:ext>
            </a:extLst>
          </p:cNvPr>
          <p:cNvCxnSpPr>
            <a:cxnSpLocks/>
          </p:cNvCxnSpPr>
          <p:nvPr/>
        </p:nvCxnSpPr>
        <p:spPr>
          <a:xfrm>
            <a:off x="2854846" y="283070"/>
            <a:ext cx="0" cy="49469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3BC95B89-C3A1-4FDD-8201-8AA1B04A43CF}"/>
              </a:ext>
            </a:extLst>
          </p:cNvPr>
          <p:cNvCxnSpPr>
            <a:cxnSpLocks/>
          </p:cNvCxnSpPr>
          <p:nvPr/>
        </p:nvCxnSpPr>
        <p:spPr>
          <a:xfrm>
            <a:off x="8759502" y="283070"/>
            <a:ext cx="0" cy="49469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6A1EAB2-22B0-49BC-8FAC-1E5AFE791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9"/>
          <a:stretch/>
        </p:blipFill>
        <p:spPr>
          <a:xfrm>
            <a:off x="3430910" y="924368"/>
            <a:ext cx="4319315" cy="37295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F8488CA-6103-4209-8666-54AA652EE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718" y="977637"/>
            <a:ext cx="1054622" cy="93998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D783E14-9CAA-408E-A1FF-4CCC1E201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" b="91189" l="9945" r="93094">
                        <a14:foregroundMark x1="16022" y1="16740" x2="27072" y2="8810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5526" y="2997748"/>
            <a:ext cx="2932570" cy="18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7481" y="2781722"/>
            <a:ext cx="8957972" cy="1008112"/>
          </a:xfrm>
        </p:spPr>
        <p:txBody>
          <a:bodyPr anchor="t">
            <a:normAutofit/>
          </a:bodyPr>
          <a:lstStyle>
            <a:lvl1pPr algn="ctr">
              <a:defRPr sz="4400" b="1" cap="all">
                <a:solidFill>
                  <a:srgbClr val="00206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양쪽 모서리가 둥근 사각형 3"/>
          <p:cNvSpPr/>
          <p:nvPr/>
        </p:nvSpPr>
        <p:spPr>
          <a:xfrm rot="5400000">
            <a:off x="709434" y="1212374"/>
            <a:ext cx="576064" cy="1986568"/>
          </a:xfrm>
          <a:prstGeom prst="round2SameRect">
            <a:avLst>
              <a:gd name="adj1" fmla="val 39154"/>
              <a:gd name="adj2" fmla="val 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153769" y="194404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다음강의</a:t>
            </a:r>
            <a:endParaRPr lang="en-US" altLang="ko-K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8EA2EB-0525-43D0-A9C1-94C64BBA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531" y="0"/>
            <a:ext cx="3119611" cy="68595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81B2D01-0A5A-46B5-817E-C4965767B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6" b="91189" l="9945" r="93094">
                        <a14:foregroundMark x1="16022" y1="16740" x2="27072" y2="8810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7531" y="2467268"/>
            <a:ext cx="2932570" cy="18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64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185" indent="0">
              <a:buNone/>
              <a:defRPr sz="2500" b="1"/>
            </a:lvl2pPr>
            <a:lvl3pPr marL="1128370" indent="0">
              <a:buNone/>
              <a:defRPr sz="2200" b="1"/>
            </a:lvl3pPr>
            <a:lvl4pPr marL="1692554" indent="0">
              <a:buNone/>
              <a:defRPr sz="2000" b="1"/>
            </a:lvl4pPr>
            <a:lvl5pPr marL="2256739" indent="0">
              <a:buNone/>
              <a:defRPr sz="2000" b="1"/>
            </a:lvl5pPr>
            <a:lvl6pPr marL="2820924" indent="0">
              <a:buNone/>
              <a:defRPr sz="2000" b="1"/>
            </a:lvl6pPr>
            <a:lvl7pPr marL="3385109" indent="0">
              <a:buNone/>
              <a:defRPr sz="2000" b="1"/>
            </a:lvl7pPr>
            <a:lvl8pPr marL="3949294" indent="0">
              <a:buNone/>
              <a:defRPr sz="2000" b="1"/>
            </a:lvl8pPr>
            <a:lvl9pPr marL="4513478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185" indent="0">
              <a:buNone/>
              <a:defRPr sz="2500" b="1"/>
            </a:lvl2pPr>
            <a:lvl3pPr marL="1128370" indent="0">
              <a:buNone/>
              <a:defRPr sz="2200" b="1"/>
            </a:lvl3pPr>
            <a:lvl4pPr marL="1692554" indent="0">
              <a:buNone/>
              <a:defRPr sz="2000" b="1"/>
            </a:lvl4pPr>
            <a:lvl5pPr marL="2256739" indent="0">
              <a:buNone/>
              <a:defRPr sz="2000" b="1"/>
            </a:lvl5pPr>
            <a:lvl6pPr marL="2820924" indent="0">
              <a:buNone/>
              <a:defRPr sz="2000" b="1"/>
            </a:lvl6pPr>
            <a:lvl7pPr marL="3385109" indent="0">
              <a:buNone/>
              <a:defRPr sz="2000" b="1"/>
            </a:lvl7pPr>
            <a:lvl8pPr marL="3949294" indent="0">
              <a:buNone/>
              <a:defRPr sz="2000" b="1"/>
            </a:lvl8pPr>
            <a:lvl9pPr marL="4513478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2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6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87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73114"/>
            <a:ext cx="4010562" cy="116231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4" y="273114"/>
            <a:ext cx="6814779" cy="585446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64185" indent="0">
              <a:buNone/>
              <a:defRPr sz="1500"/>
            </a:lvl2pPr>
            <a:lvl3pPr marL="1128370" indent="0">
              <a:buNone/>
              <a:defRPr sz="1200"/>
            </a:lvl3pPr>
            <a:lvl4pPr marL="1692554" indent="0">
              <a:buNone/>
              <a:defRPr sz="1100"/>
            </a:lvl4pPr>
            <a:lvl5pPr marL="2256739" indent="0">
              <a:buNone/>
              <a:defRPr sz="1100"/>
            </a:lvl5pPr>
            <a:lvl6pPr marL="2820924" indent="0">
              <a:buNone/>
              <a:defRPr sz="1100"/>
            </a:lvl6pPr>
            <a:lvl7pPr marL="3385109" indent="0">
              <a:buNone/>
              <a:defRPr sz="1100"/>
            </a:lvl7pPr>
            <a:lvl8pPr marL="3949294" indent="0">
              <a:buNone/>
              <a:defRPr sz="1100"/>
            </a:lvl8pPr>
            <a:lvl9pPr marL="4513478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2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900"/>
            </a:lvl1pPr>
            <a:lvl2pPr marL="564185" indent="0">
              <a:buNone/>
              <a:defRPr sz="3500"/>
            </a:lvl2pPr>
            <a:lvl3pPr marL="1128370" indent="0">
              <a:buNone/>
              <a:defRPr sz="3000"/>
            </a:lvl3pPr>
            <a:lvl4pPr marL="1692554" indent="0">
              <a:buNone/>
              <a:defRPr sz="2500"/>
            </a:lvl4pPr>
            <a:lvl5pPr marL="2256739" indent="0">
              <a:buNone/>
              <a:defRPr sz="2500"/>
            </a:lvl5pPr>
            <a:lvl6pPr marL="2820924" indent="0">
              <a:buNone/>
              <a:defRPr sz="2500"/>
            </a:lvl6pPr>
            <a:lvl7pPr marL="3385109" indent="0">
              <a:buNone/>
              <a:defRPr sz="2500"/>
            </a:lvl7pPr>
            <a:lvl8pPr marL="3949294" indent="0">
              <a:buNone/>
              <a:defRPr sz="2500"/>
            </a:lvl8pPr>
            <a:lvl9pPr marL="4513478" indent="0">
              <a:buNone/>
              <a:defRPr sz="25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64185" indent="0">
              <a:buNone/>
              <a:defRPr sz="1500"/>
            </a:lvl2pPr>
            <a:lvl3pPr marL="1128370" indent="0">
              <a:buNone/>
              <a:defRPr sz="1200"/>
            </a:lvl3pPr>
            <a:lvl4pPr marL="1692554" indent="0">
              <a:buNone/>
              <a:defRPr sz="1100"/>
            </a:lvl4pPr>
            <a:lvl5pPr marL="2256739" indent="0">
              <a:buNone/>
              <a:defRPr sz="1100"/>
            </a:lvl5pPr>
            <a:lvl6pPr marL="2820924" indent="0">
              <a:buNone/>
              <a:defRPr sz="1100"/>
            </a:lvl6pPr>
            <a:lvl7pPr marL="3385109" indent="0">
              <a:buNone/>
              <a:defRPr sz="1100"/>
            </a:lvl7pPr>
            <a:lvl8pPr marL="3949294" indent="0">
              <a:buNone/>
              <a:defRPr sz="1100"/>
            </a:lvl8pPr>
            <a:lvl9pPr marL="4513478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03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155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10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3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액자 9">
            <a:extLst>
              <a:ext uri="{FF2B5EF4-FFF2-40B4-BE49-F238E27FC236}">
                <a16:creationId xmlns:a16="http://schemas.microsoft.com/office/drawing/2014/main" id="{3C52E6B9-D1F3-434D-A68A-C8321E65A4BE}"/>
              </a:ext>
            </a:extLst>
          </p:cNvPr>
          <p:cNvSpPr/>
          <p:nvPr/>
        </p:nvSpPr>
        <p:spPr>
          <a:xfrm>
            <a:off x="-20141" y="0"/>
            <a:ext cx="12190413" cy="6858000"/>
          </a:xfrm>
          <a:prstGeom prst="frame">
            <a:avLst>
              <a:gd name="adj1" fmla="val 92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33">
            <a:extLst>
              <a:ext uri="{FF2B5EF4-FFF2-40B4-BE49-F238E27FC236}">
                <a16:creationId xmlns:a16="http://schemas.microsoft.com/office/drawing/2014/main" id="{5ED07043-5889-4152-8BBF-183F909EF15C}"/>
              </a:ext>
            </a:extLst>
          </p:cNvPr>
          <p:cNvGrpSpPr/>
          <p:nvPr userDrawn="1"/>
        </p:nvGrpSpPr>
        <p:grpSpPr>
          <a:xfrm>
            <a:off x="0" y="1070083"/>
            <a:ext cx="2710830" cy="515155"/>
            <a:chOff x="5128064" y="2256183"/>
            <a:chExt cx="2118482" cy="515155"/>
          </a:xfrm>
        </p:grpSpPr>
        <p:sp>
          <p:nvSpPr>
            <p:cNvPr id="12" name="Pentagon 3">
              <a:extLst>
                <a:ext uri="{FF2B5EF4-FFF2-40B4-BE49-F238E27FC236}">
                  <a16:creationId xmlns:a16="http://schemas.microsoft.com/office/drawing/2014/main" id="{E62D1E3D-6E2D-439A-89F4-5BEFBF94E72F}"/>
                </a:ext>
              </a:extLst>
            </p:cNvPr>
            <p:cNvSpPr/>
            <p:nvPr/>
          </p:nvSpPr>
          <p:spPr>
            <a:xfrm>
              <a:off x="5322776" y="2256184"/>
              <a:ext cx="1923770" cy="515154"/>
            </a:xfrm>
            <a:prstGeom prst="homePlat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548212F-B2E3-4EA2-8FD8-5EC51CD29F8D}"/>
                </a:ext>
              </a:extLst>
            </p:cNvPr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FAAF959-EBB8-4519-A968-71504449DB80}"/>
              </a:ext>
            </a:extLst>
          </p:cNvPr>
          <p:cNvSpPr/>
          <p:nvPr/>
        </p:nvSpPr>
        <p:spPr>
          <a:xfrm>
            <a:off x="1054646" y="1044025"/>
            <a:ext cx="1149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 </a:t>
            </a:r>
            <a:r>
              <a:rPr lang="ko-KR" altLang="en-US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례</a:t>
            </a:r>
            <a:endParaRPr lang="en-US" altLang="ko-K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Oval 2568">
            <a:extLst>
              <a:ext uri="{FF2B5EF4-FFF2-40B4-BE49-F238E27FC236}">
                <a16:creationId xmlns:a16="http://schemas.microsoft.com/office/drawing/2014/main" id="{A81F0788-F883-41A1-A0FC-3FDA12A0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6" y="1028099"/>
            <a:ext cx="568325" cy="5651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EB04E8-D125-4980-99FB-84E28F4C4CA7}"/>
              </a:ext>
            </a:extLst>
          </p:cNvPr>
          <p:cNvSpPr/>
          <p:nvPr/>
        </p:nvSpPr>
        <p:spPr>
          <a:xfrm>
            <a:off x="8255446" y="90410"/>
            <a:ext cx="1296144" cy="459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1126E-0684-4379-AEB6-04C7D356D84D}"/>
              </a:ext>
            </a:extLst>
          </p:cNvPr>
          <p:cNvSpPr txBox="1"/>
          <p:nvPr/>
        </p:nvSpPr>
        <p:spPr>
          <a:xfrm>
            <a:off x="8345491" y="2858"/>
            <a:ext cx="1116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836AD-3EB2-43EA-98CA-F6A8FD1A80AA}"/>
              </a:ext>
            </a:extLst>
          </p:cNvPr>
          <p:cNvSpPr txBox="1"/>
          <p:nvPr/>
        </p:nvSpPr>
        <p:spPr>
          <a:xfrm>
            <a:off x="9575611" y="93734"/>
            <a:ext cx="1980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인성</a:t>
            </a:r>
            <a:r>
              <a:rPr lang="en-US" altLang="ko-KR" sz="2800" b="1" dirty="0"/>
              <a:t>‧</a:t>
            </a:r>
            <a:r>
              <a:rPr lang="ko-KR" altLang="en-US" sz="2800" b="1" dirty="0"/>
              <a:t>소양</a:t>
            </a:r>
            <a:endParaRPr lang="ko-KR" altLang="en-US" sz="2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5922D37-110E-4226-9550-B4F95FED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6" b="91189" l="9945" r="93094">
                        <a14:foregroundMark x1="21844" y1="54338" x2="27072" y2="88106"/>
                        <a14:foregroundMark x1="21519" y1="52240" x2="21596" y2="52739"/>
                        <a14:foregroundMark x1="16022" y1="16740" x2="19682" y2="4037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  <a14:backgroundMark x1="19061" y1="48018" x2="23204" y2="48018"/>
                        <a14:backgroundMark x1="16851" y1="46696" x2="20166" y2="46696"/>
                        <a14:backgroundMark x1="23481" y1="48018" x2="31215" y2="48018"/>
                        <a14:backgroundMark x1="27624" y1="46256" x2="30663" y2="46256"/>
                        <a14:backgroundMark x1="38398" y1="23348" x2="38398" y2="29515"/>
                        <a14:backgroundMark x1="16022" y1="46696" x2="17680" y2="47577"/>
                        <a14:backgroundMark x1="14641" y1="48018" x2="18232" y2="48018"/>
                        <a14:backgroundMark x1="32320" y1="48458" x2="34530" y2="48458"/>
                      </a14:backgroundRemoval>
                    </a14:imgEffect>
                  </a14:imgLayer>
                </a14:imgProps>
              </a:ext>
            </a:extLst>
          </a:blip>
          <a:srcRect l="3464" r="60797" b="51415"/>
          <a:stretch/>
        </p:blipFill>
        <p:spPr>
          <a:xfrm>
            <a:off x="351026" y="1070082"/>
            <a:ext cx="526306" cy="4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" y="0"/>
            <a:ext cx="1219081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118542" y="145444"/>
            <a:ext cx="11953328" cy="659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" y="5446018"/>
            <a:ext cx="12143879" cy="75661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002060"/>
                </a:solidFill>
              </a:defRPr>
            </a:lvl1pPr>
            <a:lvl2pPr marL="56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5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4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35" name="TextBox 434"/>
          <p:cNvSpPr txBox="1"/>
          <p:nvPr userDrawn="1"/>
        </p:nvSpPr>
        <p:spPr>
          <a:xfrm>
            <a:off x="1" y="189434"/>
            <a:ext cx="121438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※ </a:t>
            </a:r>
            <a:r>
              <a:rPr lang="ko-KR" altLang="en-US" sz="700" b="1" u="none" dirty="0">
                <a:solidFill>
                  <a:schemeClr val="tx1"/>
                </a:solidFill>
                <a:effectLst/>
              </a:rPr>
              <a:t>불법전재나 불법복제 행위는 저작권법 제 </a:t>
            </a:r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136</a:t>
            </a:r>
            <a:r>
              <a:rPr lang="ko-KR" altLang="en-US" sz="700" b="1" u="none" dirty="0">
                <a:solidFill>
                  <a:schemeClr val="tx1"/>
                </a:solidFill>
                <a:effectLst/>
              </a:rPr>
              <a:t>조</a:t>
            </a:r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700" b="1" u="none" dirty="0">
                <a:solidFill>
                  <a:schemeClr val="tx1"/>
                </a:solidFill>
                <a:effectLst/>
              </a:rPr>
              <a:t>권리의 </a:t>
            </a:r>
            <a:r>
              <a:rPr lang="ko-KR" altLang="en-US" sz="700" b="1" u="none" dirty="0" err="1">
                <a:solidFill>
                  <a:schemeClr val="tx1"/>
                </a:solidFill>
                <a:effectLst/>
              </a:rPr>
              <a:t>침해죄</a:t>
            </a:r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)</a:t>
            </a:r>
            <a:r>
              <a:rPr lang="ko-KR" altLang="en-US" sz="700" b="1" u="none" dirty="0">
                <a:solidFill>
                  <a:schemeClr val="tx1"/>
                </a:solidFill>
                <a:effectLst/>
              </a:rPr>
              <a:t>에 의거</a:t>
            </a:r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, 5</a:t>
            </a:r>
            <a:r>
              <a:rPr lang="ko-KR" altLang="en-US" sz="700" b="1" u="none" dirty="0">
                <a:solidFill>
                  <a:schemeClr val="tx1"/>
                </a:solidFill>
                <a:effectLst/>
              </a:rPr>
              <a:t>년 이하의 징역 또는 </a:t>
            </a:r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5</a:t>
            </a:r>
            <a:r>
              <a:rPr lang="ko-KR" altLang="en-US" sz="700" b="1" u="none" dirty="0">
                <a:solidFill>
                  <a:schemeClr val="tx1"/>
                </a:solidFill>
                <a:effectLst/>
              </a:rPr>
              <a:t>천만 원 이하의 벌금에 처하거나 이를 병과할 수 있습니다</a:t>
            </a:r>
            <a:r>
              <a:rPr lang="en-US" altLang="ko-KR" sz="700" b="1" u="none" dirty="0">
                <a:solidFill>
                  <a:schemeClr val="tx1"/>
                </a:solidFill>
                <a:effectLst/>
              </a:rPr>
              <a:t>.</a:t>
            </a:r>
            <a:endParaRPr lang="ko-KR" altLang="en-US" sz="700" b="1" u="none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1126654" y="1197546"/>
            <a:ext cx="10009112" cy="2537370"/>
            <a:chOff x="1774726" y="1180456"/>
            <a:chExt cx="9423920" cy="232134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26" y="2192782"/>
              <a:ext cx="2160240" cy="130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671" y="2228680"/>
              <a:ext cx="6363047" cy="120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8790" y="1180456"/>
              <a:ext cx="989856" cy="9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49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 userDrawn="1"/>
        </p:nvSpPr>
        <p:spPr>
          <a:xfrm>
            <a:off x="0" y="0"/>
            <a:ext cx="12190413" cy="6859588"/>
          </a:xfrm>
          <a:prstGeom prst="frame">
            <a:avLst>
              <a:gd name="adj1" fmla="val 111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058D4A6-01AE-4B23-8641-6DF47BD7E828}"/>
              </a:ext>
            </a:extLst>
          </p:cNvPr>
          <p:cNvGrpSpPr/>
          <p:nvPr userDrawn="1"/>
        </p:nvGrpSpPr>
        <p:grpSpPr>
          <a:xfrm rot="3651420">
            <a:off x="1206415" y="842631"/>
            <a:ext cx="1423834" cy="1674912"/>
            <a:chOff x="5239236" y="-66009"/>
            <a:chExt cx="1713528" cy="2015691"/>
          </a:xfrm>
        </p:grpSpPr>
        <p:sp>
          <p:nvSpPr>
            <p:cNvPr id="19" name="자유형: 도형 103">
              <a:extLst>
                <a:ext uri="{FF2B5EF4-FFF2-40B4-BE49-F238E27FC236}">
                  <a16:creationId xmlns:a16="http://schemas.microsoft.com/office/drawing/2014/main" id="{B4370F19-DD23-47F9-B8F6-1DDF4F4A895A}"/>
                </a:ext>
              </a:extLst>
            </p:cNvPr>
            <p:cNvSpPr/>
            <p:nvPr/>
          </p:nvSpPr>
          <p:spPr>
            <a:xfrm rot="10800000">
              <a:off x="5239236" y="-66009"/>
              <a:ext cx="1713528" cy="2015691"/>
            </a:xfrm>
            <a:custGeom>
              <a:avLst/>
              <a:gdLst>
                <a:gd name="connsiteX0" fmla="*/ 1920240 w 3840480"/>
                <a:gd name="connsiteY0" fmla="*/ 4517708 h 4517708"/>
                <a:gd name="connsiteX1" fmla="*/ 0 w 3840480"/>
                <a:gd name="connsiteY1" fmla="*/ 2597468 h 4517708"/>
                <a:gd name="connsiteX2" fmla="*/ 1349219 w 3840480"/>
                <a:gd name="connsiteY2" fmla="*/ 763558 h 4517708"/>
                <a:gd name="connsiteX3" fmla="*/ 1499838 w 3840480"/>
                <a:gd name="connsiteY3" fmla="*/ 724830 h 4517708"/>
                <a:gd name="connsiteX4" fmla="*/ 1920240 w 3840480"/>
                <a:gd name="connsiteY4" fmla="*/ 0 h 4517708"/>
                <a:gd name="connsiteX5" fmla="*/ 2340640 w 3840480"/>
                <a:gd name="connsiteY5" fmla="*/ 724830 h 4517708"/>
                <a:gd name="connsiteX6" fmla="*/ 2491260 w 3840480"/>
                <a:gd name="connsiteY6" fmla="*/ 763558 h 4517708"/>
                <a:gd name="connsiteX7" fmla="*/ 3840480 w 3840480"/>
                <a:gd name="connsiteY7" fmla="*/ 2597468 h 4517708"/>
                <a:gd name="connsiteX8" fmla="*/ 1920240 w 3840480"/>
                <a:gd name="connsiteY8" fmla="*/ 4517708 h 45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480" h="4517708">
                  <a:moveTo>
                    <a:pt x="1920240" y="4517708"/>
                  </a:moveTo>
                  <a:cubicBezTo>
                    <a:pt x="859721" y="4517708"/>
                    <a:pt x="0" y="3657987"/>
                    <a:pt x="0" y="2597468"/>
                  </a:cubicBezTo>
                  <a:cubicBezTo>
                    <a:pt x="0" y="1735796"/>
                    <a:pt x="567550" y="1006683"/>
                    <a:pt x="1349219" y="763558"/>
                  </a:cubicBezTo>
                  <a:lnTo>
                    <a:pt x="1499838" y="724830"/>
                  </a:lnTo>
                  <a:lnTo>
                    <a:pt x="1920240" y="0"/>
                  </a:lnTo>
                  <a:lnTo>
                    <a:pt x="2340640" y="724830"/>
                  </a:lnTo>
                  <a:lnTo>
                    <a:pt x="2491260" y="763558"/>
                  </a:lnTo>
                  <a:cubicBezTo>
                    <a:pt x="3272930" y="1006683"/>
                    <a:pt x="3840480" y="1735796"/>
                    <a:pt x="3840480" y="2597468"/>
                  </a:cubicBezTo>
                  <a:cubicBezTo>
                    <a:pt x="3840480" y="3657987"/>
                    <a:pt x="2980759" y="4517708"/>
                    <a:pt x="1920240" y="45177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badi" panose="020B0604020104020204" pitchFamily="34" charset="0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65B2F9FA-521D-4AB7-A84E-BABCFF28DCC3}"/>
                </a:ext>
              </a:extLst>
            </p:cNvPr>
            <p:cNvSpPr/>
            <p:nvPr/>
          </p:nvSpPr>
          <p:spPr>
            <a:xfrm>
              <a:off x="5433060" y="109241"/>
              <a:ext cx="1325880" cy="1325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badi" panose="020B0604020104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98C4A32-BDF0-4A79-B6C1-19074977EC03}"/>
              </a:ext>
            </a:extLst>
          </p:cNvPr>
          <p:cNvGrpSpPr/>
          <p:nvPr userDrawn="1"/>
        </p:nvGrpSpPr>
        <p:grpSpPr>
          <a:xfrm>
            <a:off x="529872" y="1968467"/>
            <a:ext cx="530989" cy="530989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3A65BD6B-F65C-409F-9D98-F00050974ACF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63172DC-EFE3-4683-8960-3F026459A001}"/>
                </a:ext>
              </a:extLst>
            </p:cNvPr>
            <p:cNvSpPr/>
            <p:nvPr/>
          </p:nvSpPr>
          <p:spPr>
            <a:xfrm>
              <a:off x="446929" y="1306245"/>
              <a:ext cx="328689" cy="328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 userDrawn="1"/>
        </p:nvSpPr>
        <p:spPr>
          <a:xfrm>
            <a:off x="1486694" y="1300274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</a:rPr>
              <a:t>목차</a:t>
            </a:r>
            <a:endParaRPr lang="en-US" altLang="ko-K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87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액자 19"/>
          <p:cNvSpPr/>
          <p:nvPr userDrawn="1"/>
        </p:nvSpPr>
        <p:spPr>
          <a:xfrm>
            <a:off x="0" y="0"/>
            <a:ext cx="12190413" cy="6859588"/>
          </a:xfrm>
          <a:prstGeom prst="frame">
            <a:avLst>
              <a:gd name="adj1" fmla="val 13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2" t="13649" r="1618" b="25539"/>
          <a:stretch/>
        </p:blipFill>
        <p:spPr bwMode="auto">
          <a:xfrm>
            <a:off x="118542" y="3964300"/>
            <a:ext cx="6408712" cy="2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양쪽 모서리가 둥근 사각형 4"/>
          <p:cNvSpPr/>
          <p:nvPr userDrawn="1"/>
        </p:nvSpPr>
        <p:spPr>
          <a:xfrm rot="16200000">
            <a:off x="6190270" y="-1273782"/>
            <a:ext cx="4320480" cy="7534944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양쪽 모서리가 둥근 사각형 20"/>
          <p:cNvSpPr/>
          <p:nvPr userDrawn="1"/>
        </p:nvSpPr>
        <p:spPr>
          <a:xfrm rot="16200000">
            <a:off x="6730331" y="-1093761"/>
            <a:ext cx="3600400" cy="717490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138748" y="1937049"/>
            <a:ext cx="2092362" cy="1060697"/>
            <a:chOff x="3142878" y="1937049"/>
            <a:chExt cx="2092362" cy="1060697"/>
          </a:xfrm>
        </p:grpSpPr>
        <p:grpSp>
          <p:nvGrpSpPr>
            <p:cNvPr id="11" name="Group 40"/>
            <p:cNvGrpSpPr/>
            <p:nvPr userDrawn="1"/>
          </p:nvGrpSpPr>
          <p:grpSpPr>
            <a:xfrm>
              <a:off x="4177957" y="1937049"/>
              <a:ext cx="1057283" cy="1060697"/>
              <a:chOff x="2106313" y="5282046"/>
              <a:chExt cx="1057283" cy="1060697"/>
            </a:xfrm>
          </p:grpSpPr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2106313" y="5282046"/>
                <a:ext cx="1057283" cy="106069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2232708" y="5408441"/>
                <a:ext cx="804492" cy="8079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3142878" y="2122372"/>
              <a:ext cx="1041057" cy="690051"/>
            </a:xfrm>
            <a:custGeom>
              <a:avLst/>
              <a:gdLst>
                <a:gd name="T0" fmla="*/ 610 w 694"/>
                <a:gd name="T1" fmla="*/ 229 h 458"/>
                <a:gd name="T2" fmla="*/ 694 w 694"/>
                <a:gd name="T3" fmla="*/ 0 h 458"/>
                <a:gd name="T4" fmla="*/ 136 w 694"/>
                <a:gd name="T5" fmla="*/ 0 h 458"/>
                <a:gd name="T6" fmla="*/ 0 w 694"/>
                <a:gd name="T7" fmla="*/ 229 h 458"/>
                <a:gd name="T8" fmla="*/ 136 w 694"/>
                <a:gd name="T9" fmla="*/ 458 h 458"/>
                <a:gd name="T10" fmla="*/ 694 w 694"/>
                <a:gd name="T11" fmla="*/ 458 h 458"/>
                <a:gd name="T12" fmla="*/ 610 w 694"/>
                <a:gd name="T13" fmla="*/ 22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458">
                  <a:moveTo>
                    <a:pt x="610" y="229"/>
                  </a:moveTo>
                  <a:cubicBezTo>
                    <a:pt x="610" y="142"/>
                    <a:pt x="642" y="62"/>
                    <a:pt x="69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136" y="458"/>
                    <a:pt x="136" y="458"/>
                    <a:pt x="136" y="458"/>
                  </a:cubicBezTo>
                  <a:cubicBezTo>
                    <a:pt x="694" y="458"/>
                    <a:pt x="694" y="458"/>
                    <a:pt x="694" y="458"/>
                  </a:cubicBezTo>
                  <a:cubicBezTo>
                    <a:pt x="642" y="397"/>
                    <a:pt x="610" y="317"/>
                    <a:pt x="610" y="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16" name="Group 48"/>
            <p:cNvGrpSpPr/>
            <p:nvPr userDrawn="1"/>
          </p:nvGrpSpPr>
          <p:grpSpPr>
            <a:xfrm>
              <a:off x="4470753" y="2223357"/>
              <a:ext cx="488080" cy="488080"/>
              <a:chOff x="9085263" y="2676525"/>
              <a:chExt cx="579437" cy="579438"/>
            </a:xfrm>
            <a:solidFill>
              <a:srgbClr val="EE852A"/>
            </a:solidFill>
          </p:grpSpPr>
          <p:sp>
            <p:nvSpPr>
              <p:cNvPr id="17" name="Freeform 98"/>
              <p:cNvSpPr>
                <a:spLocks noEditPoints="1"/>
              </p:cNvSpPr>
              <p:nvPr/>
            </p:nvSpPr>
            <p:spPr bwMode="auto">
              <a:xfrm>
                <a:off x="9085263" y="2676525"/>
                <a:ext cx="579437" cy="579438"/>
              </a:xfrm>
              <a:custGeom>
                <a:avLst/>
                <a:gdLst>
                  <a:gd name="T0" fmla="*/ 199 w 3650"/>
                  <a:gd name="T1" fmla="*/ 3163 h 3649"/>
                  <a:gd name="T2" fmla="*/ 212 w 3650"/>
                  <a:gd name="T3" fmla="*/ 3337 h 3649"/>
                  <a:gd name="T4" fmla="*/ 345 w 3650"/>
                  <a:gd name="T5" fmla="*/ 3450 h 3649"/>
                  <a:gd name="T6" fmla="*/ 518 w 3650"/>
                  <a:gd name="T7" fmla="*/ 3437 h 3649"/>
                  <a:gd name="T8" fmla="*/ 941 w 3650"/>
                  <a:gd name="T9" fmla="*/ 2387 h 3649"/>
                  <a:gd name="T10" fmla="*/ 2326 w 3650"/>
                  <a:gd name="T11" fmla="*/ 187 h 3649"/>
                  <a:gd name="T12" fmla="*/ 1968 w 3650"/>
                  <a:gd name="T13" fmla="*/ 245 h 3649"/>
                  <a:gd name="T14" fmla="*/ 1639 w 3650"/>
                  <a:gd name="T15" fmla="*/ 418 h 3649"/>
                  <a:gd name="T16" fmla="*/ 1369 w 3650"/>
                  <a:gd name="T17" fmla="*/ 710 h 3649"/>
                  <a:gd name="T18" fmla="*/ 1216 w 3650"/>
                  <a:gd name="T19" fmla="*/ 1080 h 3649"/>
                  <a:gd name="T20" fmla="*/ 1201 w 3650"/>
                  <a:gd name="T21" fmla="*/ 1487 h 3649"/>
                  <a:gd name="T22" fmla="*/ 1327 w 3650"/>
                  <a:gd name="T23" fmla="*/ 1867 h 3649"/>
                  <a:gd name="T24" fmla="*/ 1582 w 3650"/>
                  <a:gd name="T25" fmla="*/ 2181 h 3649"/>
                  <a:gd name="T26" fmla="*/ 1916 w 3650"/>
                  <a:gd name="T27" fmla="*/ 2383 h 3649"/>
                  <a:gd name="T28" fmla="*/ 2288 w 3650"/>
                  <a:gd name="T29" fmla="*/ 2458 h 3649"/>
                  <a:gd name="T30" fmla="*/ 2663 w 3650"/>
                  <a:gd name="T31" fmla="*/ 2408 h 3649"/>
                  <a:gd name="T32" fmla="*/ 3007 w 3650"/>
                  <a:gd name="T33" fmla="*/ 2232 h 3649"/>
                  <a:gd name="T34" fmla="*/ 3283 w 3650"/>
                  <a:gd name="T35" fmla="*/ 1936 h 3649"/>
                  <a:gd name="T36" fmla="*/ 3437 w 3650"/>
                  <a:gd name="T37" fmla="*/ 1566 h 3649"/>
                  <a:gd name="T38" fmla="*/ 3451 w 3650"/>
                  <a:gd name="T39" fmla="*/ 1159 h 3649"/>
                  <a:gd name="T40" fmla="*/ 3324 w 3650"/>
                  <a:gd name="T41" fmla="*/ 779 h 3649"/>
                  <a:gd name="T42" fmla="*/ 3073 w 3650"/>
                  <a:gd name="T43" fmla="*/ 467 h 3649"/>
                  <a:gd name="T44" fmla="*/ 2754 w 3650"/>
                  <a:gd name="T45" fmla="*/ 270 h 3649"/>
                  <a:gd name="T46" fmla="*/ 2399 w 3650"/>
                  <a:gd name="T47" fmla="*/ 189 h 3649"/>
                  <a:gd name="T48" fmla="*/ 2579 w 3650"/>
                  <a:gd name="T49" fmla="*/ 23 h 3649"/>
                  <a:gd name="T50" fmla="*/ 2980 w 3650"/>
                  <a:gd name="T51" fmla="*/ 172 h 3649"/>
                  <a:gd name="T52" fmla="*/ 3323 w 3650"/>
                  <a:gd name="T53" fmla="*/ 451 h 3649"/>
                  <a:gd name="T54" fmla="*/ 3549 w 3650"/>
                  <a:gd name="T55" fmla="*/ 816 h 3649"/>
                  <a:gd name="T56" fmla="*/ 3647 w 3650"/>
                  <a:gd name="T57" fmla="*/ 1236 h 3649"/>
                  <a:gd name="T58" fmla="*/ 3605 w 3650"/>
                  <a:gd name="T59" fmla="*/ 1667 h 3649"/>
                  <a:gd name="T60" fmla="*/ 3429 w 3650"/>
                  <a:gd name="T61" fmla="*/ 2057 h 3649"/>
                  <a:gd name="T62" fmla="*/ 3127 w 3650"/>
                  <a:gd name="T63" fmla="*/ 2378 h 3649"/>
                  <a:gd name="T64" fmla="*/ 2744 w 3650"/>
                  <a:gd name="T65" fmla="*/ 2579 h 3649"/>
                  <a:gd name="T66" fmla="*/ 2326 w 3650"/>
                  <a:gd name="T67" fmla="*/ 2647 h 3649"/>
                  <a:gd name="T68" fmla="*/ 1909 w 3650"/>
                  <a:gd name="T69" fmla="*/ 2579 h 3649"/>
                  <a:gd name="T70" fmla="*/ 1527 w 3650"/>
                  <a:gd name="T71" fmla="*/ 2379 h 3649"/>
                  <a:gd name="T72" fmla="*/ 1482 w 3650"/>
                  <a:gd name="T73" fmla="*/ 2672 h 3649"/>
                  <a:gd name="T74" fmla="*/ 1473 w 3650"/>
                  <a:gd name="T75" fmla="*/ 2760 h 3649"/>
                  <a:gd name="T76" fmla="*/ 595 w 3650"/>
                  <a:gd name="T77" fmla="*/ 3608 h 3649"/>
                  <a:gd name="T78" fmla="*/ 368 w 3650"/>
                  <a:gd name="T79" fmla="*/ 3647 h 3649"/>
                  <a:gd name="T80" fmla="*/ 157 w 3650"/>
                  <a:gd name="T81" fmla="*/ 3558 h 3649"/>
                  <a:gd name="T82" fmla="*/ 23 w 3650"/>
                  <a:gd name="T83" fmla="*/ 3371 h 3649"/>
                  <a:gd name="T84" fmla="*/ 10 w 3650"/>
                  <a:gd name="T85" fmla="*/ 3141 h 3649"/>
                  <a:gd name="T86" fmla="*/ 122 w 3650"/>
                  <a:gd name="T87" fmla="*/ 2940 h 3649"/>
                  <a:gd name="T88" fmla="*/ 941 w 3650"/>
                  <a:gd name="T89" fmla="*/ 2160 h 3649"/>
                  <a:gd name="T90" fmla="*/ 1168 w 3650"/>
                  <a:gd name="T91" fmla="*/ 2348 h 3649"/>
                  <a:gd name="T92" fmla="*/ 1136 w 3650"/>
                  <a:gd name="T93" fmla="*/ 1905 h 3649"/>
                  <a:gd name="T94" fmla="*/ 1013 w 3650"/>
                  <a:gd name="T95" fmla="*/ 1497 h 3649"/>
                  <a:gd name="T96" fmla="*/ 1028 w 3650"/>
                  <a:gd name="T97" fmla="*/ 1063 h 3649"/>
                  <a:gd name="T98" fmla="*/ 1178 w 3650"/>
                  <a:gd name="T99" fmla="*/ 662 h 3649"/>
                  <a:gd name="T100" fmla="*/ 1456 w 3650"/>
                  <a:gd name="T101" fmla="*/ 325 h 3649"/>
                  <a:gd name="T102" fmla="*/ 1827 w 3650"/>
                  <a:gd name="T103" fmla="*/ 96 h 3649"/>
                  <a:gd name="T104" fmla="*/ 2241 w 3650"/>
                  <a:gd name="T105" fmla="*/ 2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0" h="3649">
                    <a:moveTo>
                      <a:pt x="675" y="2654"/>
                    </a:moveTo>
                    <a:lnTo>
                      <a:pt x="254" y="3073"/>
                    </a:lnTo>
                    <a:lnTo>
                      <a:pt x="231" y="3100"/>
                    </a:lnTo>
                    <a:lnTo>
                      <a:pt x="212" y="3131"/>
                    </a:lnTo>
                    <a:lnTo>
                      <a:pt x="199" y="3163"/>
                    </a:lnTo>
                    <a:lnTo>
                      <a:pt x="190" y="3198"/>
                    </a:lnTo>
                    <a:lnTo>
                      <a:pt x="188" y="3234"/>
                    </a:lnTo>
                    <a:lnTo>
                      <a:pt x="190" y="3270"/>
                    </a:lnTo>
                    <a:lnTo>
                      <a:pt x="199" y="3304"/>
                    </a:lnTo>
                    <a:lnTo>
                      <a:pt x="212" y="3337"/>
                    </a:lnTo>
                    <a:lnTo>
                      <a:pt x="231" y="3367"/>
                    </a:lnTo>
                    <a:lnTo>
                      <a:pt x="254" y="3395"/>
                    </a:lnTo>
                    <a:lnTo>
                      <a:pt x="282" y="3418"/>
                    </a:lnTo>
                    <a:lnTo>
                      <a:pt x="312" y="3437"/>
                    </a:lnTo>
                    <a:lnTo>
                      <a:pt x="345" y="3450"/>
                    </a:lnTo>
                    <a:lnTo>
                      <a:pt x="379" y="3459"/>
                    </a:lnTo>
                    <a:lnTo>
                      <a:pt x="415" y="3461"/>
                    </a:lnTo>
                    <a:lnTo>
                      <a:pt x="451" y="3459"/>
                    </a:lnTo>
                    <a:lnTo>
                      <a:pt x="486" y="3450"/>
                    </a:lnTo>
                    <a:lnTo>
                      <a:pt x="518" y="3437"/>
                    </a:lnTo>
                    <a:lnTo>
                      <a:pt x="549" y="3418"/>
                    </a:lnTo>
                    <a:lnTo>
                      <a:pt x="576" y="3395"/>
                    </a:lnTo>
                    <a:lnTo>
                      <a:pt x="995" y="2974"/>
                    </a:lnTo>
                    <a:lnTo>
                      <a:pt x="675" y="2654"/>
                    </a:lnTo>
                    <a:close/>
                    <a:moveTo>
                      <a:pt x="941" y="2387"/>
                    </a:moveTo>
                    <a:lnTo>
                      <a:pt x="807" y="2521"/>
                    </a:lnTo>
                    <a:lnTo>
                      <a:pt x="1128" y="2842"/>
                    </a:lnTo>
                    <a:lnTo>
                      <a:pt x="1262" y="2708"/>
                    </a:lnTo>
                    <a:lnTo>
                      <a:pt x="941" y="2387"/>
                    </a:lnTo>
                    <a:close/>
                    <a:moveTo>
                      <a:pt x="2326" y="187"/>
                    </a:moveTo>
                    <a:lnTo>
                      <a:pt x="2253" y="189"/>
                    </a:lnTo>
                    <a:lnTo>
                      <a:pt x="2181" y="197"/>
                    </a:lnTo>
                    <a:lnTo>
                      <a:pt x="2109" y="208"/>
                    </a:lnTo>
                    <a:lnTo>
                      <a:pt x="2037" y="225"/>
                    </a:lnTo>
                    <a:lnTo>
                      <a:pt x="1968" y="245"/>
                    </a:lnTo>
                    <a:lnTo>
                      <a:pt x="1898" y="270"/>
                    </a:lnTo>
                    <a:lnTo>
                      <a:pt x="1831" y="301"/>
                    </a:lnTo>
                    <a:lnTo>
                      <a:pt x="1764" y="335"/>
                    </a:lnTo>
                    <a:lnTo>
                      <a:pt x="1701" y="374"/>
                    </a:lnTo>
                    <a:lnTo>
                      <a:pt x="1639" y="418"/>
                    </a:lnTo>
                    <a:lnTo>
                      <a:pt x="1579" y="467"/>
                    </a:lnTo>
                    <a:lnTo>
                      <a:pt x="1523" y="520"/>
                    </a:lnTo>
                    <a:lnTo>
                      <a:pt x="1467" y="580"/>
                    </a:lnTo>
                    <a:lnTo>
                      <a:pt x="1415" y="644"/>
                    </a:lnTo>
                    <a:lnTo>
                      <a:pt x="1369" y="710"/>
                    </a:lnTo>
                    <a:lnTo>
                      <a:pt x="1327" y="779"/>
                    </a:lnTo>
                    <a:lnTo>
                      <a:pt x="1292" y="851"/>
                    </a:lnTo>
                    <a:lnTo>
                      <a:pt x="1261" y="926"/>
                    </a:lnTo>
                    <a:lnTo>
                      <a:pt x="1235" y="1002"/>
                    </a:lnTo>
                    <a:lnTo>
                      <a:pt x="1216" y="1080"/>
                    </a:lnTo>
                    <a:lnTo>
                      <a:pt x="1201" y="1159"/>
                    </a:lnTo>
                    <a:lnTo>
                      <a:pt x="1192" y="1241"/>
                    </a:lnTo>
                    <a:lnTo>
                      <a:pt x="1190" y="1323"/>
                    </a:lnTo>
                    <a:lnTo>
                      <a:pt x="1192" y="1405"/>
                    </a:lnTo>
                    <a:lnTo>
                      <a:pt x="1201" y="1487"/>
                    </a:lnTo>
                    <a:lnTo>
                      <a:pt x="1216" y="1566"/>
                    </a:lnTo>
                    <a:lnTo>
                      <a:pt x="1235" y="1645"/>
                    </a:lnTo>
                    <a:lnTo>
                      <a:pt x="1261" y="1721"/>
                    </a:lnTo>
                    <a:lnTo>
                      <a:pt x="1292" y="1795"/>
                    </a:lnTo>
                    <a:lnTo>
                      <a:pt x="1327" y="1867"/>
                    </a:lnTo>
                    <a:lnTo>
                      <a:pt x="1369" y="1936"/>
                    </a:lnTo>
                    <a:lnTo>
                      <a:pt x="1415" y="2003"/>
                    </a:lnTo>
                    <a:lnTo>
                      <a:pt x="1467" y="2066"/>
                    </a:lnTo>
                    <a:lnTo>
                      <a:pt x="1523" y="2126"/>
                    </a:lnTo>
                    <a:lnTo>
                      <a:pt x="1582" y="2181"/>
                    </a:lnTo>
                    <a:lnTo>
                      <a:pt x="1644" y="2232"/>
                    </a:lnTo>
                    <a:lnTo>
                      <a:pt x="1709" y="2277"/>
                    </a:lnTo>
                    <a:lnTo>
                      <a:pt x="1776" y="2317"/>
                    </a:lnTo>
                    <a:lnTo>
                      <a:pt x="1845" y="2353"/>
                    </a:lnTo>
                    <a:lnTo>
                      <a:pt x="1916" y="2383"/>
                    </a:lnTo>
                    <a:lnTo>
                      <a:pt x="1989" y="2408"/>
                    </a:lnTo>
                    <a:lnTo>
                      <a:pt x="2062" y="2428"/>
                    </a:lnTo>
                    <a:lnTo>
                      <a:pt x="2137" y="2443"/>
                    </a:lnTo>
                    <a:lnTo>
                      <a:pt x="2212" y="2453"/>
                    </a:lnTo>
                    <a:lnTo>
                      <a:pt x="2288" y="2458"/>
                    </a:lnTo>
                    <a:lnTo>
                      <a:pt x="2364" y="2458"/>
                    </a:lnTo>
                    <a:lnTo>
                      <a:pt x="2440" y="2453"/>
                    </a:lnTo>
                    <a:lnTo>
                      <a:pt x="2515" y="2443"/>
                    </a:lnTo>
                    <a:lnTo>
                      <a:pt x="2589" y="2428"/>
                    </a:lnTo>
                    <a:lnTo>
                      <a:pt x="2663" y="2408"/>
                    </a:lnTo>
                    <a:lnTo>
                      <a:pt x="2735" y="2383"/>
                    </a:lnTo>
                    <a:lnTo>
                      <a:pt x="2807" y="2353"/>
                    </a:lnTo>
                    <a:lnTo>
                      <a:pt x="2876" y="2317"/>
                    </a:lnTo>
                    <a:lnTo>
                      <a:pt x="2943" y="2277"/>
                    </a:lnTo>
                    <a:lnTo>
                      <a:pt x="3007" y="2232"/>
                    </a:lnTo>
                    <a:lnTo>
                      <a:pt x="3070" y="2181"/>
                    </a:lnTo>
                    <a:lnTo>
                      <a:pt x="3129" y="2126"/>
                    </a:lnTo>
                    <a:lnTo>
                      <a:pt x="3185" y="2066"/>
                    </a:lnTo>
                    <a:lnTo>
                      <a:pt x="3236" y="2003"/>
                    </a:lnTo>
                    <a:lnTo>
                      <a:pt x="3283" y="1936"/>
                    </a:lnTo>
                    <a:lnTo>
                      <a:pt x="3324" y="1867"/>
                    </a:lnTo>
                    <a:lnTo>
                      <a:pt x="3360" y="1795"/>
                    </a:lnTo>
                    <a:lnTo>
                      <a:pt x="3391" y="1721"/>
                    </a:lnTo>
                    <a:lnTo>
                      <a:pt x="3417" y="1645"/>
                    </a:lnTo>
                    <a:lnTo>
                      <a:pt x="3437" y="1566"/>
                    </a:lnTo>
                    <a:lnTo>
                      <a:pt x="3451" y="1487"/>
                    </a:lnTo>
                    <a:lnTo>
                      <a:pt x="3460" y="1405"/>
                    </a:lnTo>
                    <a:lnTo>
                      <a:pt x="3462" y="1323"/>
                    </a:lnTo>
                    <a:lnTo>
                      <a:pt x="3460" y="1241"/>
                    </a:lnTo>
                    <a:lnTo>
                      <a:pt x="3451" y="1159"/>
                    </a:lnTo>
                    <a:lnTo>
                      <a:pt x="3437" y="1080"/>
                    </a:lnTo>
                    <a:lnTo>
                      <a:pt x="3417" y="1002"/>
                    </a:lnTo>
                    <a:lnTo>
                      <a:pt x="3391" y="926"/>
                    </a:lnTo>
                    <a:lnTo>
                      <a:pt x="3360" y="851"/>
                    </a:lnTo>
                    <a:lnTo>
                      <a:pt x="3324" y="779"/>
                    </a:lnTo>
                    <a:lnTo>
                      <a:pt x="3283" y="710"/>
                    </a:lnTo>
                    <a:lnTo>
                      <a:pt x="3236" y="644"/>
                    </a:lnTo>
                    <a:lnTo>
                      <a:pt x="3185" y="580"/>
                    </a:lnTo>
                    <a:lnTo>
                      <a:pt x="3129" y="520"/>
                    </a:lnTo>
                    <a:lnTo>
                      <a:pt x="3073" y="467"/>
                    </a:lnTo>
                    <a:lnTo>
                      <a:pt x="3013" y="418"/>
                    </a:lnTo>
                    <a:lnTo>
                      <a:pt x="2951" y="374"/>
                    </a:lnTo>
                    <a:lnTo>
                      <a:pt x="2887" y="335"/>
                    </a:lnTo>
                    <a:lnTo>
                      <a:pt x="2822" y="300"/>
                    </a:lnTo>
                    <a:lnTo>
                      <a:pt x="2754" y="270"/>
                    </a:lnTo>
                    <a:lnTo>
                      <a:pt x="2684" y="245"/>
                    </a:lnTo>
                    <a:lnTo>
                      <a:pt x="2615" y="225"/>
                    </a:lnTo>
                    <a:lnTo>
                      <a:pt x="2543" y="208"/>
                    </a:lnTo>
                    <a:lnTo>
                      <a:pt x="2471" y="197"/>
                    </a:lnTo>
                    <a:lnTo>
                      <a:pt x="2399" y="189"/>
                    </a:lnTo>
                    <a:lnTo>
                      <a:pt x="2326" y="187"/>
                    </a:lnTo>
                    <a:close/>
                    <a:moveTo>
                      <a:pt x="2326" y="0"/>
                    </a:moveTo>
                    <a:lnTo>
                      <a:pt x="2411" y="2"/>
                    </a:lnTo>
                    <a:lnTo>
                      <a:pt x="2495" y="10"/>
                    </a:lnTo>
                    <a:lnTo>
                      <a:pt x="2579" y="23"/>
                    </a:lnTo>
                    <a:lnTo>
                      <a:pt x="2662" y="42"/>
                    </a:lnTo>
                    <a:lnTo>
                      <a:pt x="2744" y="66"/>
                    </a:lnTo>
                    <a:lnTo>
                      <a:pt x="2825" y="96"/>
                    </a:lnTo>
                    <a:lnTo>
                      <a:pt x="2903" y="132"/>
                    </a:lnTo>
                    <a:lnTo>
                      <a:pt x="2980" y="172"/>
                    </a:lnTo>
                    <a:lnTo>
                      <a:pt x="3055" y="217"/>
                    </a:lnTo>
                    <a:lnTo>
                      <a:pt x="3127" y="269"/>
                    </a:lnTo>
                    <a:lnTo>
                      <a:pt x="3197" y="325"/>
                    </a:lnTo>
                    <a:lnTo>
                      <a:pt x="3262" y="387"/>
                    </a:lnTo>
                    <a:lnTo>
                      <a:pt x="3323" y="451"/>
                    </a:lnTo>
                    <a:lnTo>
                      <a:pt x="3378" y="519"/>
                    </a:lnTo>
                    <a:lnTo>
                      <a:pt x="3429" y="589"/>
                    </a:lnTo>
                    <a:lnTo>
                      <a:pt x="3474" y="662"/>
                    </a:lnTo>
                    <a:lnTo>
                      <a:pt x="3514" y="738"/>
                    </a:lnTo>
                    <a:lnTo>
                      <a:pt x="3549" y="816"/>
                    </a:lnTo>
                    <a:lnTo>
                      <a:pt x="3580" y="896"/>
                    </a:lnTo>
                    <a:lnTo>
                      <a:pt x="3605" y="979"/>
                    </a:lnTo>
                    <a:lnTo>
                      <a:pt x="3625" y="1063"/>
                    </a:lnTo>
                    <a:lnTo>
                      <a:pt x="3639" y="1148"/>
                    </a:lnTo>
                    <a:lnTo>
                      <a:pt x="3647" y="1236"/>
                    </a:lnTo>
                    <a:lnTo>
                      <a:pt x="3650" y="1323"/>
                    </a:lnTo>
                    <a:lnTo>
                      <a:pt x="3647" y="1411"/>
                    </a:lnTo>
                    <a:lnTo>
                      <a:pt x="3639" y="1498"/>
                    </a:lnTo>
                    <a:lnTo>
                      <a:pt x="3625" y="1583"/>
                    </a:lnTo>
                    <a:lnTo>
                      <a:pt x="3605" y="1667"/>
                    </a:lnTo>
                    <a:lnTo>
                      <a:pt x="3580" y="1750"/>
                    </a:lnTo>
                    <a:lnTo>
                      <a:pt x="3549" y="1830"/>
                    </a:lnTo>
                    <a:lnTo>
                      <a:pt x="3514" y="1908"/>
                    </a:lnTo>
                    <a:lnTo>
                      <a:pt x="3474" y="1984"/>
                    </a:lnTo>
                    <a:lnTo>
                      <a:pt x="3429" y="2057"/>
                    </a:lnTo>
                    <a:lnTo>
                      <a:pt x="3378" y="2128"/>
                    </a:lnTo>
                    <a:lnTo>
                      <a:pt x="3323" y="2196"/>
                    </a:lnTo>
                    <a:lnTo>
                      <a:pt x="3262" y="2260"/>
                    </a:lnTo>
                    <a:lnTo>
                      <a:pt x="3197" y="2321"/>
                    </a:lnTo>
                    <a:lnTo>
                      <a:pt x="3127" y="2378"/>
                    </a:lnTo>
                    <a:lnTo>
                      <a:pt x="3055" y="2429"/>
                    </a:lnTo>
                    <a:lnTo>
                      <a:pt x="2980" y="2474"/>
                    </a:lnTo>
                    <a:lnTo>
                      <a:pt x="2903" y="2514"/>
                    </a:lnTo>
                    <a:lnTo>
                      <a:pt x="2825" y="2550"/>
                    </a:lnTo>
                    <a:lnTo>
                      <a:pt x="2744" y="2579"/>
                    </a:lnTo>
                    <a:lnTo>
                      <a:pt x="2662" y="2604"/>
                    </a:lnTo>
                    <a:lnTo>
                      <a:pt x="2579" y="2623"/>
                    </a:lnTo>
                    <a:lnTo>
                      <a:pt x="2495" y="2636"/>
                    </a:lnTo>
                    <a:lnTo>
                      <a:pt x="2411" y="2644"/>
                    </a:lnTo>
                    <a:lnTo>
                      <a:pt x="2326" y="2647"/>
                    </a:lnTo>
                    <a:lnTo>
                      <a:pt x="2242" y="2644"/>
                    </a:lnTo>
                    <a:lnTo>
                      <a:pt x="2158" y="2636"/>
                    </a:lnTo>
                    <a:lnTo>
                      <a:pt x="2074" y="2623"/>
                    </a:lnTo>
                    <a:lnTo>
                      <a:pt x="1991" y="2604"/>
                    </a:lnTo>
                    <a:lnTo>
                      <a:pt x="1909" y="2579"/>
                    </a:lnTo>
                    <a:lnTo>
                      <a:pt x="1829" y="2551"/>
                    </a:lnTo>
                    <a:lnTo>
                      <a:pt x="1751" y="2515"/>
                    </a:lnTo>
                    <a:lnTo>
                      <a:pt x="1673" y="2475"/>
                    </a:lnTo>
                    <a:lnTo>
                      <a:pt x="1599" y="2430"/>
                    </a:lnTo>
                    <a:lnTo>
                      <a:pt x="1527" y="2379"/>
                    </a:lnTo>
                    <a:lnTo>
                      <a:pt x="1459" y="2323"/>
                    </a:lnTo>
                    <a:lnTo>
                      <a:pt x="1301" y="2481"/>
                    </a:lnTo>
                    <a:lnTo>
                      <a:pt x="1461" y="2641"/>
                    </a:lnTo>
                    <a:lnTo>
                      <a:pt x="1473" y="2656"/>
                    </a:lnTo>
                    <a:lnTo>
                      <a:pt x="1482" y="2672"/>
                    </a:lnTo>
                    <a:lnTo>
                      <a:pt x="1488" y="2690"/>
                    </a:lnTo>
                    <a:lnTo>
                      <a:pt x="1489" y="2708"/>
                    </a:lnTo>
                    <a:lnTo>
                      <a:pt x="1488" y="2727"/>
                    </a:lnTo>
                    <a:lnTo>
                      <a:pt x="1482" y="2744"/>
                    </a:lnTo>
                    <a:lnTo>
                      <a:pt x="1473" y="2760"/>
                    </a:lnTo>
                    <a:lnTo>
                      <a:pt x="1461" y="2774"/>
                    </a:lnTo>
                    <a:lnTo>
                      <a:pt x="709" y="3527"/>
                    </a:lnTo>
                    <a:lnTo>
                      <a:pt x="674" y="3558"/>
                    </a:lnTo>
                    <a:lnTo>
                      <a:pt x="636" y="3586"/>
                    </a:lnTo>
                    <a:lnTo>
                      <a:pt x="595" y="3608"/>
                    </a:lnTo>
                    <a:lnTo>
                      <a:pt x="552" y="3626"/>
                    </a:lnTo>
                    <a:lnTo>
                      <a:pt x="508" y="3639"/>
                    </a:lnTo>
                    <a:lnTo>
                      <a:pt x="462" y="3647"/>
                    </a:lnTo>
                    <a:lnTo>
                      <a:pt x="415" y="3649"/>
                    </a:lnTo>
                    <a:lnTo>
                      <a:pt x="368" y="3647"/>
                    </a:lnTo>
                    <a:lnTo>
                      <a:pt x="322" y="3639"/>
                    </a:lnTo>
                    <a:lnTo>
                      <a:pt x="278" y="3626"/>
                    </a:lnTo>
                    <a:lnTo>
                      <a:pt x="236" y="3608"/>
                    </a:lnTo>
                    <a:lnTo>
                      <a:pt x="195" y="3586"/>
                    </a:lnTo>
                    <a:lnTo>
                      <a:pt x="157" y="3558"/>
                    </a:lnTo>
                    <a:lnTo>
                      <a:pt x="122" y="3527"/>
                    </a:lnTo>
                    <a:lnTo>
                      <a:pt x="91" y="3492"/>
                    </a:lnTo>
                    <a:lnTo>
                      <a:pt x="63" y="3454"/>
                    </a:lnTo>
                    <a:lnTo>
                      <a:pt x="41" y="3413"/>
                    </a:lnTo>
                    <a:lnTo>
                      <a:pt x="23" y="3371"/>
                    </a:lnTo>
                    <a:lnTo>
                      <a:pt x="10" y="3327"/>
                    </a:lnTo>
                    <a:lnTo>
                      <a:pt x="2" y="3281"/>
                    </a:lnTo>
                    <a:lnTo>
                      <a:pt x="0" y="3234"/>
                    </a:lnTo>
                    <a:lnTo>
                      <a:pt x="2" y="3187"/>
                    </a:lnTo>
                    <a:lnTo>
                      <a:pt x="10" y="3141"/>
                    </a:lnTo>
                    <a:lnTo>
                      <a:pt x="23" y="3097"/>
                    </a:lnTo>
                    <a:lnTo>
                      <a:pt x="41" y="3054"/>
                    </a:lnTo>
                    <a:lnTo>
                      <a:pt x="63" y="3013"/>
                    </a:lnTo>
                    <a:lnTo>
                      <a:pt x="91" y="2975"/>
                    </a:lnTo>
                    <a:lnTo>
                      <a:pt x="122" y="2940"/>
                    </a:lnTo>
                    <a:lnTo>
                      <a:pt x="875" y="2188"/>
                    </a:lnTo>
                    <a:lnTo>
                      <a:pt x="889" y="2176"/>
                    </a:lnTo>
                    <a:lnTo>
                      <a:pt x="905" y="2167"/>
                    </a:lnTo>
                    <a:lnTo>
                      <a:pt x="922" y="2161"/>
                    </a:lnTo>
                    <a:lnTo>
                      <a:pt x="941" y="2160"/>
                    </a:lnTo>
                    <a:lnTo>
                      <a:pt x="959" y="2161"/>
                    </a:lnTo>
                    <a:lnTo>
                      <a:pt x="977" y="2167"/>
                    </a:lnTo>
                    <a:lnTo>
                      <a:pt x="993" y="2176"/>
                    </a:lnTo>
                    <a:lnTo>
                      <a:pt x="1008" y="2188"/>
                    </a:lnTo>
                    <a:lnTo>
                      <a:pt x="1168" y="2348"/>
                    </a:lnTo>
                    <a:lnTo>
                      <a:pt x="1326" y="2190"/>
                    </a:lnTo>
                    <a:lnTo>
                      <a:pt x="1271" y="2124"/>
                    </a:lnTo>
                    <a:lnTo>
                      <a:pt x="1221" y="2053"/>
                    </a:lnTo>
                    <a:lnTo>
                      <a:pt x="1176" y="1980"/>
                    </a:lnTo>
                    <a:lnTo>
                      <a:pt x="1136" y="1905"/>
                    </a:lnTo>
                    <a:lnTo>
                      <a:pt x="1101" y="1827"/>
                    </a:lnTo>
                    <a:lnTo>
                      <a:pt x="1071" y="1747"/>
                    </a:lnTo>
                    <a:lnTo>
                      <a:pt x="1046" y="1666"/>
                    </a:lnTo>
                    <a:lnTo>
                      <a:pt x="1028" y="1582"/>
                    </a:lnTo>
                    <a:lnTo>
                      <a:pt x="1013" y="1497"/>
                    </a:lnTo>
                    <a:lnTo>
                      <a:pt x="1004" y="1410"/>
                    </a:lnTo>
                    <a:lnTo>
                      <a:pt x="1002" y="1323"/>
                    </a:lnTo>
                    <a:lnTo>
                      <a:pt x="1004" y="1236"/>
                    </a:lnTo>
                    <a:lnTo>
                      <a:pt x="1013" y="1148"/>
                    </a:lnTo>
                    <a:lnTo>
                      <a:pt x="1028" y="1063"/>
                    </a:lnTo>
                    <a:lnTo>
                      <a:pt x="1046" y="979"/>
                    </a:lnTo>
                    <a:lnTo>
                      <a:pt x="1072" y="896"/>
                    </a:lnTo>
                    <a:lnTo>
                      <a:pt x="1102" y="816"/>
                    </a:lnTo>
                    <a:lnTo>
                      <a:pt x="1137" y="738"/>
                    </a:lnTo>
                    <a:lnTo>
                      <a:pt x="1178" y="662"/>
                    </a:lnTo>
                    <a:lnTo>
                      <a:pt x="1223" y="589"/>
                    </a:lnTo>
                    <a:lnTo>
                      <a:pt x="1274" y="519"/>
                    </a:lnTo>
                    <a:lnTo>
                      <a:pt x="1329" y="451"/>
                    </a:lnTo>
                    <a:lnTo>
                      <a:pt x="1389" y="387"/>
                    </a:lnTo>
                    <a:lnTo>
                      <a:pt x="1456" y="325"/>
                    </a:lnTo>
                    <a:lnTo>
                      <a:pt x="1525" y="269"/>
                    </a:lnTo>
                    <a:lnTo>
                      <a:pt x="1597" y="217"/>
                    </a:lnTo>
                    <a:lnTo>
                      <a:pt x="1672" y="172"/>
                    </a:lnTo>
                    <a:lnTo>
                      <a:pt x="1749" y="132"/>
                    </a:lnTo>
                    <a:lnTo>
                      <a:pt x="1827" y="96"/>
                    </a:lnTo>
                    <a:lnTo>
                      <a:pt x="1908" y="66"/>
                    </a:lnTo>
                    <a:lnTo>
                      <a:pt x="1990" y="42"/>
                    </a:lnTo>
                    <a:lnTo>
                      <a:pt x="2073" y="23"/>
                    </a:lnTo>
                    <a:lnTo>
                      <a:pt x="2157" y="10"/>
                    </a:lnTo>
                    <a:lnTo>
                      <a:pt x="2241" y="2"/>
                    </a:lnTo>
                    <a:lnTo>
                      <a:pt x="23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8" name="Freeform 99"/>
              <p:cNvSpPr>
                <a:spLocks noEditPoints="1"/>
              </p:cNvSpPr>
              <p:nvPr/>
            </p:nvSpPr>
            <p:spPr bwMode="auto">
              <a:xfrm>
                <a:off x="9309100" y="2741613"/>
                <a:ext cx="290512" cy="290513"/>
              </a:xfrm>
              <a:custGeom>
                <a:avLst/>
                <a:gdLst>
                  <a:gd name="T0" fmla="*/ 793 w 1834"/>
                  <a:gd name="T1" fmla="*/ 199 h 1834"/>
                  <a:gd name="T2" fmla="*/ 613 w 1834"/>
                  <a:gd name="T3" fmla="*/ 254 h 1834"/>
                  <a:gd name="T4" fmla="*/ 450 w 1834"/>
                  <a:gd name="T5" fmla="*/ 356 h 1834"/>
                  <a:gd name="T6" fmla="*/ 318 w 1834"/>
                  <a:gd name="T7" fmla="*/ 502 h 1834"/>
                  <a:gd name="T8" fmla="*/ 230 w 1834"/>
                  <a:gd name="T9" fmla="*/ 671 h 1834"/>
                  <a:gd name="T10" fmla="*/ 190 w 1834"/>
                  <a:gd name="T11" fmla="*/ 855 h 1834"/>
                  <a:gd name="T12" fmla="*/ 198 w 1834"/>
                  <a:gd name="T13" fmla="*/ 1041 h 1834"/>
                  <a:gd name="T14" fmla="*/ 253 w 1834"/>
                  <a:gd name="T15" fmla="*/ 1221 h 1834"/>
                  <a:gd name="T16" fmla="*/ 356 w 1834"/>
                  <a:gd name="T17" fmla="*/ 1384 h 1834"/>
                  <a:gd name="T18" fmla="*/ 502 w 1834"/>
                  <a:gd name="T19" fmla="*/ 1516 h 1834"/>
                  <a:gd name="T20" fmla="*/ 672 w 1834"/>
                  <a:gd name="T21" fmla="*/ 1604 h 1834"/>
                  <a:gd name="T22" fmla="*/ 855 w 1834"/>
                  <a:gd name="T23" fmla="*/ 1644 h 1834"/>
                  <a:gd name="T24" fmla="*/ 1041 w 1834"/>
                  <a:gd name="T25" fmla="*/ 1636 h 1834"/>
                  <a:gd name="T26" fmla="*/ 1220 w 1834"/>
                  <a:gd name="T27" fmla="*/ 1581 h 1834"/>
                  <a:gd name="T28" fmla="*/ 1384 w 1834"/>
                  <a:gd name="T29" fmla="*/ 1478 h 1834"/>
                  <a:gd name="T30" fmla="*/ 1517 w 1834"/>
                  <a:gd name="T31" fmla="*/ 1332 h 1834"/>
                  <a:gd name="T32" fmla="*/ 1604 w 1834"/>
                  <a:gd name="T33" fmla="*/ 1163 h 1834"/>
                  <a:gd name="T34" fmla="*/ 1644 w 1834"/>
                  <a:gd name="T35" fmla="*/ 979 h 1834"/>
                  <a:gd name="T36" fmla="*/ 1635 w 1834"/>
                  <a:gd name="T37" fmla="*/ 793 h 1834"/>
                  <a:gd name="T38" fmla="*/ 1580 w 1834"/>
                  <a:gd name="T39" fmla="*/ 614 h 1834"/>
                  <a:gd name="T40" fmla="*/ 1478 w 1834"/>
                  <a:gd name="T41" fmla="*/ 450 h 1834"/>
                  <a:gd name="T42" fmla="*/ 1332 w 1834"/>
                  <a:gd name="T43" fmla="*/ 317 h 1834"/>
                  <a:gd name="T44" fmla="*/ 1161 w 1834"/>
                  <a:gd name="T45" fmla="*/ 230 h 1834"/>
                  <a:gd name="T46" fmla="*/ 979 w 1834"/>
                  <a:gd name="T47" fmla="*/ 190 h 1834"/>
                  <a:gd name="T48" fmla="*/ 988 w 1834"/>
                  <a:gd name="T49" fmla="*/ 3 h 1834"/>
                  <a:gd name="T50" fmla="*/ 1195 w 1834"/>
                  <a:gd name="T51" fmla="*/ 43 h 1834"/>
                  <a:gd name="T52" fmla="*/ 1390 w 1834"/>
                  <a:gd name="T53" fmla="*/ 132 h 1834"/>
                  <a:gd name="T54" fmla="*/ 1565 w 1834"/>
                  <a:gd name="T55" fmla="*/ 269 h 1834"/>
                  <a:gd name="T56" fmla="*/ 1702 w 1834"/>
                  <a:gd name="T57" fmla="*/ 444 h 1834"/>
                  <a:gd name="T58" fmla="*/ 1791 w 1834"/>
                  <a:gd name="T59" fmla="*/ 639 h 1834"/>
                  <a:gd name="T60" fmla="*/ 1831 w 1834"/>
                  <a:gd name="T61" fmla="*/ 846 h 1834"/>
                  <a:gd name="T62" fmla="*/ 1823 w 1834"/>
                  <a:gd name="T63" fmla="*/ 1057 h 1834"/>
                  <a:gd name="T64" fmla="*/ 1767 w 1834"/>
                  <a:gd name="T65" fmla="*/ 1262 h 1834"/>
                  <a:gd name="T66" fmla="*/ 1661 w 1834"/>
                  <a:gd name="T67" fmla="*/ 1452 h 1834"/>
                  <a:gd name="T68" fmla="*/ 1565 w 1834"/>
                  <a:gd name="T69" fmla="*/ 1565 h 1834"/>
                  <a:gd name="T70" fmla="*/ 1390 w 1834"/>
                  <a:gd name="T71" fmla="*/ 1702 h 1834"/>
                  <a:gd name="T72" fmla="*/ 1195 w 1834"/>
                  <a:gd name="T73" fmla="*/ 1791 h 1834"/>
                  <a:gd name="T74" fmla="*/ 988 w 1834"/>
                  <a:gd name="T75" fmla="*/ 1831 h 1834"/>
                  <a:gd name="T76" fmla="*/ 777 w 1834"/>
                  <a:gd name="T77" fmla="*/ 1823 h 1834"/>
                  <a:gd name="T78" fmla="*/ 572 w 1834"/>
                  <a:gd name="T79" fmla="*/ 1766 h 1834"/>
                  <a:gd name="T80" fmla="*/ 382 w 1834"/>
                  <a:gd name="T81" fmla="*/ 1662 h 1834"/>
                  <a:gd name="T82" fmla="*/ 218 w 1834"/>
                  <a:gd name="T83" fmla="*/ 1510 h 1834"/>
                  <a:gd name="T84" fmla="*/ 96 w 1834"/>
                  <a:gd name="T85" fmla="*/ 1327 h 1834"/>
                  <a:gd name="T86" fmla="*/ 24 w 1834"/>
                  <a:gd name="T87" fmla="*/ 1127 h 1834"/>
                  <a:gd name="T88" fmla="*/ 0 w 1834"/>
                  <a:gd name="T89" fmla="*/ 917 h 1834"/>
                  <a:gd name="T90" fmla="*/ 24 w 1834"/>
                  <a:gd name="T91" fmla="*/ 707 h 1834"/>
                  <a:gd name="T92" fmla="*/ 96 w 1834"/>
                  <a:gd name="T93" fmla="*/ 507 h 1834"/>
                  <a:gd name="T94" fmla="*/ 218 w 1834"/>
                  <a:gd name="T95" fmla="*/ 324 h 1834"/>
                  <a:gd name="T96" fmla="*/ 382 w 1834"/>
                  <a:gd name="T97" fmla="*/ 173 h 1834"/>
                  <a:gd name="T98" fmla="*/ 572 w 1834"/>
                  <a:gd name="T99" fmla="*/ 68 h 1834"/>
                  <a:gd name="T100" fmla="*/ 777 w 1834"/>
                  <a:gd name="T101" fmla="*/ 11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4" h="1834">
                    <a:moveTo>
                      <a:pt x="917" y="188"/>
                    </a:moveTo>
                    <a:lnTo>
                      <a:pt x="855" y="190"/>
                    </a:lnTo>
                    <a:lnTo>
                      <a:pt x="793" y="199"/>
                    </a:lnTo>
                    <a:lnTo>
                      <a:pt x="732" y="211"/>
                    </a:lnTo>
                    <a:lnTo>
                      <a:pt x="672" y="230"/>
                    </a:lnTo>
                    <a:lnTo>
                      <a:pt x="613" y="254"/>
                    </a:lnTo>
                    <a:lnTo>
                      <a:pt x="556" y="283"/>
                    </a:lnTo>
                    <a:lnTo>
                      <a:pt x="502" y="317"/>
                    </a:lnTo>
                    <a:lnTo>
                      <a:pt x="450" y="356"/>
                    </a:lnTo>
                    <a:lnTo>
                      <a:pt x="402" y="402"/>
                    </a:lnTo>
                    <a:lnTo>
                      <a:pt x="356" y="450"/>
                    </a:lnTo>
                    <a:lnTo>
                      <a:pt x="318" y="502"/>
                    </a:lnTo>
                    <a:lnTo>
                      <a:pt x="283" y="556"/>
                    </a:lnTo>
                    <a:lnTo>
                      <a:pt x="253" y="614"/>
                    </a:lnTo>
                    <a:lnTo>
                      <a:pt x="230" y="671"/>
                    </a:lnTo>
                    <a:lnTo>
                      <a:pt x="211" y="732"/>
                    </a:lnTo>
                    <a:lnTo>
                      <a:pt x="198" y="793"/>
                    </a:lnTo>
                    <a:lnTo>
                      <a:pt x="190" y="855"/>
                    </a:lnTo>
                    <a:lnTo>
                      <a:pt x="188" y="917"/>
                    </a:lnTo>
                    <a:lnTo>
                      <a:pt x="190" y="979"/>
                    </a:lnTo>
                    <a:lnTo>
                      <a:pt x="198" y="1041"/>
                    </a:lnTo>
                    <a:lnTo>
                      <a:pt x="211" y="1102"/>
                    </a:lnTo>
                    <a:lnTo>
                      <a:pt x="230" y="1163"/>
                    </a:lnTo>
                    <a:lnTo>
                      <a:pt x="253" y="1221"/>
                    </a:lnTo>
                    <a:lnTo>
                      <a:pt x="283" y="1278"/>
                    </a:lnTo>
                    <a:lnTo>
                      <a:pt x="318" y="1332"/>
                    </a:lnTo>
                    <a:lnTo>
                      <a:pt x="356" y="1384"/>
                    </a:lnTo>
                    <a:lnTo>
                      <a:pt x="402" y="1432"/>
                    </a:lnTo>
                    <a:lnTo>
                      <a:pt x="450" y="1478"/>
                    </a:lnTo>
                    <a:lnTo>
                      <a:pt x="502" y="1516"/>
                    </a:lnTo>
                    <a:lnTo>
                      <a:pt x="556" y="1551"/>
                    </a:lnTo>
                    <a:lnTo>
                      <a:pt x="613" y="1581"/>
                    </a:lnTo>
                    <a:lnTo>
                      <a:pt x="672" y="1604"/>
                    </a:lnTo>
                    <a:lnTo>
                      <a:pt x="732" y="1623"/>
                    </a:lnTo>
                    <a:lnTo>
                      <a:pt x="793" y="1636"/>
                    </a:lnTo>
                    <a:lnTo>
                      <a:pt x="855" y="1644"/>
                    </a:lnTo>
                    <a:lnTo>
                      <a:pt x="917" y="1646"/>
                    </a:lnTo>
                    <a:lnTo>
                      <a:pt x="979" y="1644"/>
                    </a:lnTo>
                    <a:lnTo>
                      <a:pt x="1041" y="1636"/>
                    </a:lnTo>
                    <a:lnTo>
                      <a:pt x="1102" y="1623"/>
                    </a:lnTo>
                    <a:lnTo>
                      <a:pt x="1161" y="1604"/>
                    </a:lnTo>
                    <a:lnTo>
                      <a:pt x="1220" y="1581"/>
                    </a:lnTo>
                    <a:lnTo>
                      <a:pt x="1278" y="1551"/>
                    </a:lnTo>
                    <a:lnTo>
                      <a:pt x="1332" y="1516"/>
                    </a:lnTo>
                    <a:lnTo>
                      <a:pt x="1384" y="1478"/>
                    </a:lnTo>
                    <a:lnTo>
                      <a:pt x="1432" y="1432"/>
                    </a:lnTo>
                    <a:lnTo>
                      <a:pt x="1478" y="1384"/>
                    </a:lnTo>
                    <a:lnTo>
                      <a:pt x="1517" y="1332"/>
                    </a:lnTo>
                    <a:lnTo>
                      <a:pt x="1551" y="1278"/>
                    </a:lnTo>
                    <a:lnTo>
                      <a:pt x="1580" y="1221"/>
                    </a:lnTo>
                    <a:lnTo>
                      <a:pt x="1604" y="1163"/>
                    </a:lnTo>
                    <a:lnTo>
                      <a:pt x="1623" y="1102"/>
                    </a:lnTo>
                    <a:lnTo>
                      <a:pt x="1635" y="1041"/>
                    </a:lnTo>
                    <a:lnTo>
                      <a:pt x="1644" y="979"/>
                    </a:lnTo>
                    <a:lnTo>
                      <a:pt x="1646" y="917"/>
                    </a:lnTo>
                    <a:lnTo>
                      <a:pt x="1644" y="855"/>
                    </a:lnTo>
                    <a:lnTo>
                      <a:pt x="1635" y="793"/>
                    </a:lnTo>
                    <a:lnTo>
                      <a:pt x="1623" y="732"/>
                    </a:lnTo>
                    <a:lnTo>
                      <a:pt x="1604" y="671"/>
                    </a:lnTo>
                    <a:lnTo>
                      <a:pt x="1580" y="614"/>
                    </a:lnTo>
                    <a:lnTo>
                      <a:pt x="1551" y="556"/>
                    </a:lnTo>
                    <a:lnTo>
                      <a:pt x="1517" y="502"/>
                    </a:lnTo>
                    <a:lnTo>
                      <a:pt x="1478" y="450"/>
                    </a:lnTo>
                    <a:lnTo>
                      <a:pt x="1432" y="402"/>
                    </a:lnTo>
                    <a:lnTo>
                      <a:pt x="1384" y="356"/>
                    </a:lnTo>
                    <a:lnTo>
                      <a:pt x="1332" y="317"/>
                    </a:lnTo>
                    <a:lnTo>
                      <a:pt x="1278" y="283"/>
                    </a:lnTo>
                    <a:lnTo>
                      <a:pt x="1220" y="254"/>
                    </a:lnTo>
                    <a:lnTo>
                      <a:pt x="1161" y="230"/>
                    </a:lnTo>
                    <a:lnTo>
                      <a:pt x="1102" y="211"/>
                    </a:lnTo>
                    <a:lnTo>
                      <a:pt x="1041" y="199"/>
                    </a:lnTo>
                    <a:lnTo>
                      <a:pt x="979" y="190"/>
                    </a:lnTo>
                    <a:lnTo>
                      <a:pt x="917" y="188"/>
                    </a:lnTo>
                    <a:close/>
                    <a:moveTo>
                      <a:pt x="917" y="0"/>
                    </a:moveTo>
                    <a:lnTo>
                      <a:pt x="988" y="3"/>
                    </a:lnTo>
                    <a:lnTo>
                      <a:pt x="1058" y="11"/>
                    </a:lnTo>
                    <a:lnTo>
                      <a:pt x="1127" y="24"/>
                    </a:lnTo>
                    <a:lnTo>
                      <a:pt x="1195" y="43"/>
                    </a:lnTo>
                    <a:lnTo>
                      <a:pt x="1262" y="68"/>
                    </a:lnTo>
                    <a:lnTo>
                      <a:pt x="1327" y="97"/>
                    </a:lnTo>
                    <a:lnTo>
                      <a:pt x="1390" y="132"/>
                    </a:lnTo>
                    <a:lnTo>
                      <a:pt x="1452" y="173"/>
                    </a:lnTo>
                    <a:lnTo>
                      <a:pt x="1510" y="218"/>
                    </a:lnTo>
                    <a:lnTo>
                      <a:pt x="1565" y="269"/>
                    </a:lnTo>
                    <a:lnTo>
                      <a:pt x="1616" y="324"/>
                    </a:lnTo>
                    <a:lnTo>
                      <a:pt x="1661" y="382"/>
                    </a:lnTo>
                    <a:lnTo>
                      <a:pt x="1702" y="444"/>
                    </a:lnTo>
                    <a:lnTo>
                      <a:pt x="1737" y="507"/>
                    </a:lnTo>
                    <a:lnTo>
                      <a:pt x="1767" y="572"/>
                    </a:lnTo>
                    <a:lnTo>
                      <a:pt x="1791" y="639"/>
                    </a:lnTo>
                    <a:lnTo>
                      <a:pt x="1810" y="707"/>
                    </a:lnTo>
                    <a:lnTo>
                      <a:pt x="1823" y="776"/>
                    </a:lnTo>
                    <a:lnTo>
                      <a:pt x="1831" y="846"/>
                    </a:lnTo>
                    <a:lnTo>
                      <a:pt x="1834" y="917"/>
                    </a:lnTo>
                    <a:lnTo>
                      <a:pt x="1831" y="988"/>
                    </a:lnTo>
                    <a:lnTo>
                      <a:pt x="1823" y="1057"/>
                    </a:lnTo>
                    <a:lnTo>
                      <a:pt x="1810" y="1127"/>
                    </a:lnTo>
                    <a:lnTo>
                      <a:pt x="1791" y="1196"/>
                    </a:lnTo>
                    <a:lnTo>
                      <a:pt x="1767" y="1262"/>
                    </a:lnTo>
                    <a:lnTo>
                      <a:pt x="1737" y="1327"/>
                    </a:lnTo>
                    <a:lnTo>
                      <a:pt x="1702" y="1391"/>
                    </a:lnTo>
                    <a:lnTo>
                      <a:pt x="1661" y="1452"/>
                    </a:lnTo>
                    <a:lnTo>
                      <a:pt x="1616" y="1510"/>
                    </a:lnTo>
                    <a:lnTo>
                      <a:pt x="1565" y="1565"/>
                    </a:lnTo>
                    <a:lnTo>
                      <a:pt x="1565" y="1565"/>
                    </a:lnTo>
                    <a:lnTo>
                      <a:pt x="1510" y="1616"/>
                    </a:lnTo>
                    <a:lnTo>
                      <a:pt x="1452" y="1662"/>
                    </a:lnTo>
                    <a:lnTo>
                      <a:pt x="1390" y="1702"/>
                    </a:lnTo>
                    <a:lnTo>
                      <a:pt x="1327" y="1738"/>
                    </a:lnTo>
                    <a:lnTo>
                      <a:pt x="1262" y="1766"/>
                    </a:lnTo>
                    <a:lnTo>
                      <a:pt x="1195" y="1791"/>
                    </a:lnTo>
                    <a:lnTo>
                      <a:pt x="1127" y="1810"/>
                    </a:lnTo>
                    <a:lnTo>
                      <a:pt x="1058" y="1823"/>
                    </a:lnTo>
                    <a:lnTo>
                      <a:pt x="988" y="1831"/>
                    </a:lnTo>
                    <a:lnTo>
                      <a:pt x="917" y="1834"/>
                    </a:lnTo>
                    <a:lnTo>
                      <a:pt x="846" y="1831"/>
                    </a:lnTo>
                    <a:lnTo>
                      <a:pt x="777" y="1823"/>
                    </a:lnTo>
                    <a:lnTo>
                      <a:pt x="707" y="1810"/>
                    </a:lnTo>
                    <a:lnTo>
                      <a:pt x="638" y="1791"/>
                    </a:lnTo>
                    <a:lnTo>
                      <a:pt x="572" y="1766"/>
                    </a:lnTo>
                    <a:lnTo>
                      <a:pt x="507" y="1738"/>
                    </a:lnTo>
                    <a:lnTo>
                      <a:pt x="443" y="1702"/>
                    </a:lnTo>
                    <a:lnTo>
                      <a:pt x="382" y="1662"/>
                    </a:lnTo>
                    <a:lnTo>
                      <a:pt x="324" y="1616"/>
                    </a:lnTo>
                    <a:lnTo>
                      <a:pt x="269" y="1565"/>
                    </a:lnTo>
                    <a:lnTo>
                      <a:pt x="218" y="1510"/>
                    </a:lnTo>
                    <a:lnTo>
                      <a:pt x="172" y="1452"/>
                    </a:lnTo>
                    <a:lnTo>
                      <a:pt x="132" y="1391"/>
                    </a:lnTo>
                    <a:lnTo>
                      <a:pt x="96" y="1327"/>
                    </a:lnTo>
                    <a:lnTo>
                      <a:pt x="68" y="1262"/>
                    </a:lnTo>
                    <a:lnTo>
                      <a:pt x="43" y="1196"/>
                    </a:lnTo>
                    <a:lnTo>
                      <a:pt x="24" y="1127"/>
                    </a:lnTo>
                    <a:lnTo>
                      <a:pt x="11" y="1057"/>
                    </a:lnTo>
                    <a:lnTo>
                      <a:pt x="3" y="988"/>
                    </a:lnTo>
                    <a:lnTo>
                      <a:pt x="0" y="917"/>
                    </a:lnTo>
                    <a:lnTo>
                      <a:pt x="3" y="846"/>
                    </a:lnTo>
                    <a:lnTo>
                      <a:pt x="11" y="776"/>
                    </a:lnTo>
                    <a:lnTo>
                      <a:pt x="24" y="707"/>
                    </a:lnTo>
                    <a:lnTo>
                      <a:pt x="43" y="639"/>
                    </a:lnTo>
                    <a:lnTo>
                      <a:pt x="68" y="572"/>
                    </a:lnTo>
                    <a:lnTo>
                      <a:pt x="96" y="507"/>
                    </a:lnTo>
                    <a:lnTo>
                      <a:pt x="132" y="444"/>
                    </a:lnTo>
                    <a:lnTo>
                      <a:pt x="172" y="382"/>
                    </a:lnTo>
                    <a:lnTo>
                      <a:pt x="218" y="324"/>
                    </a:lnTo>
                    <a:lnTo>
                      <a:pt x="269" y="269"/>
                    </a:lnTo>
                    <a:lnTo>
                      <a:pt x="324" y="218"/>
                    </a:lnTo>
                    <a:lnTo>
                      <a:pt x="382" y="173"/>
                    </a:lnTo>
                    <a:lnTo>
                      <a:pt x="443" y="132"/>
                    </a:lnTo>
                    <a:lnTo>
                      <a:pt x="507" y="97"/>
                    </a:lnTo>
                    <a:lnTo>
                      <a:pt x="572" y="68"/>
                    </a:lnTo>
                    <a:lnTo>
                      <a:pt x="638" y="43"/>
                    </a:lnTo>
                    <a:lnTo>
                      <a:pt x="707" y="24"/>
                    </a:lnTo>
                    <a:lnTo>
                      <a:pt x="777" y="11"/>
                    </a:lnTo>
                    <a:lnTo>
                      <a:pt x="846" y="3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9" name="Freeform 100"/>
              <p:cNvSpPr>
                <a:spLocks/>
              </p:cNvSpPr>
              <p:nvPr/>
            </p:nvSpPr>
            <p:spPr bwMode="auto">
              <a:xfrm>
                <a:off x="9394825" y="2808288"/>
                <a:ext cx="119062" cy="47625"/>
              </a:xfrm>
              <a:custGeom>
                <a:avLst/>
                <a:gdLst>
                  <a:gd name="T0" fmla="*/ 352 w 753"/>
                  <a:gd name="T1" fmla="*/ 0 h 304"/>
                  <a:gd name="T2" fmla="*/ 402 w 753"/>
                  <a:gd name="T3" fmla="*/ 0 h 304"/>
                  <a:gd name="T4" fmla="*/ 452 w 753"/>
                  <a:gd name="T5" fmla="*/ 4 h 304"/>
                  <a:gd name="T6" fmla="*/ 502 w 753"/>
                  <a:gd name="T7" fmla="*/ 15 h 304"/>
                  <a:gd name="T8" fmla="*/ 551 w 753"/>
                  <a:gd name="T9" fmla="*/ 31 h 304"/>
                  <a:gd name="T10" fmla="*/ 598 w 753"/>
                  <a:gd name="T11" fmla="*/ 51 h 304"/>
                  <a:gd name="T12" fmla="*/ 644 w 753"/>
                  <a:gd name="T13" fmla="*/ 77 h 304"/>
                  <a:gd name="T14" fmla="*/ 687 w 753"/>
                  <a:gd name="T15" fmla="*/ 107 h 304"/>
                  <a:gd name="T16" fmla="*/ 727 w 753"/>
                  <a:gd name="T17" fmla="*/ 143 h 304"/>
                  <a:gd name="T18" fmla="*/ 740 w 753"/>
                  <a:gd name="T19" fmla="*/ 160 h 304"/>
                  <a:gd name="T20" fmla="*/ 749 w 753"/>
                  <a:gd name="T21" fmla="*/ 179 h 304"/>
                  <a:gd name="T22" fmla="*/ 753 w 753"/>
                  <a:gd name="T23" fmla="*/ 200 h 304"/>
                  <a:gd name="T24" fmla="*/ 753 w 753"/>
                  <a:gd name="T25" fmla="*/ 220 h 304"/>
                  <a:gd name="T26" fmla="*/ 749 w 753"/>
                  <a:gd name="T27" fmla="*/ 241 h 304"/>
                  <a:gd name="T28" fmla="*/ 740 w 753"/>
                  <a:gd name="T29" fmla="*/ 260 h 304"/>
                  <a:gd name="T30" fmla="*/ 727 w 753"/>
                  <a:gd name="T31" fmla="*/ 276 h 304"/>
                  <a:gd name="T32" fmla="*/ 712 w 753"/>
                  <a:gd name="T33" fmla="*/ 288 h 304"/>
                  <a:gd name="T34" fmla="*/ 696 w 753"/>
                  <a:gd name="T35" fmla="*/ 297 h 304"/>
                  <a:gd name="T36" fmla="*/ 678 w 753"/>
                  <a:gd name="T37" fmla="*/ 302 h 304"/>
                  <a:gd name="T38" fmla="*/ 660 w 753"/>
                  <a:gd name="T39" fmla="*/ 304 h 304"/>
                  <a:gd name="T40" fmla="*/ 643 w 753"/>
                  <a:gd name="T41" fmla="*/ 302 h 304"/>
                  <a:gd name="T42" fmla="*/ 625 w 753"/>
                  <a:gd name="T43" fmla="*/ 297 h 304"/>
                  <a:gd name="T44" fmla="*/ 608 w 753"/>
                  <a:gd name="T45" fmla="*/ 288 h 304"/>
                  <a:gd name="T46" fmla="*/ 594 w 753"/>
                  <a:gd name="T47" fmla="*/ 276 h 304"/>
                  <a:gd name="T48" fmla="*/ 563 w 753"/>
                  <a:gd name="T49" fmla="*/ 249 h 304"/>
                  <a:gd name="T50" fmla="*/ 529 w 753"/>
                  <a:gd name="T51" fmla="*/ 226 h 304"/>
                  <a:gd name="T52" fmla="*/ 492 w 753"/>
                  <a:gd name="T53" fmla="*/ 209 h 304"/>
                  <a:gd name="T54" fmla="*/ 454 w 753"/>
                  <a:gd name="T55" fmla="*/ 197 h 304"/>
                  <a:gd name="T56" fmla="*/ 416 w 753"/>
                  <a:gd name="T57" fmla="*/ 189 h 304"/>
                  <a:gd name="T58" fmla="*/ 377 w 753"/>
                  <a:gd name="T59" fmla="*/ 187 h 304"/>
                  <a:gd name="T60" fmla="*/ 337 w 753"/>
                  <a:gd name="T61" fmla="*/ 189 h 304"/>
                  <a:gd name="T62" fmla="*/ 300 w 753"/>
                  <a:gd name="T63" fmla="*/ 197 h 304"/>
                  <a:gd name="T64" fmla="*/ 262 w 753"/>
                  <a:gd name="T65" fmla="*/ 209 h 304"/>
                  <a:gd name="T66" fmla="*/ 226 w 753"/>
                  <a:gd name="T67" fmla="*/ 226 h 304"/>
                  <a:gd name="T68" fmla="*/ 191 w 753"/>
                  <a:gd name="T69" fmla="*/ 249 h 304"/>
                  <a:gd name="T70" fmla="*/ 160 w 753"/>
                  <a:gd name="T71" fmla="*/ 276 h 304"/>
                  <a:gd name="T72" fmla="*/ 144 w 753"/>
                  <a:gd name="T73" fmla="*/ 289 h 304"/>
                  <a:gd name="T74" fmla="*/ 124 w 753"/>
                  <a:gd name="T75" fmla="*/ 298 h 304"/>
                  <a:gd name="T76" fmla="*/ 104 w 753"/>
                  <a:gd name="T77" fmla="*/ 303 h 304"/>
                  <a:gd name="T78" fmla="*/ 84 w 753"/>
                  <a:gd name="T79" fmla="*/ 303 h 304"/>
                  <a:gd name="T80" fmla="*/ 63 w 753"/>
                  <a:gd name="T81" fmla="*/ 298 h 304"/>
                  <a:gd name="T82" fmla="*/ 44 w 753"/>
                  <a:gd name="T83" fmla="*/ 289 h 304"/>
                  <a:gd name="T84" fmla="*/ 28 w 753"/>
                  <a:gd name="T85" fmla="*/ 276 h 304"/>
                  <a:gd name="T86" fmla="*/ 14 w 753"/>
                  <a:gd name="T87" fmla="*/ 260 h 304"/>
                  <a:gd name="T88" fmla="*/ 4 w 753"/>
                  <a:gd name="T89" fmla="*/ 241 h 304"/>
                  <a:gd name="T90" fmla="*/ 0 w 753"/>
                  <a:gd name="T91" fmla="*/ 220 h 304"/>
                  <a:gd name="T92" fmla="*/ 0 w 753"/>
                  <a:gd name="T93" fmla="*/ 200 h 304"/>
                  <a:gd name="T94" fmla="*/ 4 w 753"/>
                  <a:gd name="T95" fmla="*/ 179 h 304"/>
                  <a:gd name="T96" fmla="*/ 14 w 753"/>
                  <a:gd name="T97" fmla="*/ 160 h 304"/>
                  <a:gd name="T98" fmla="*/ 28 w 753"/>
                  <a:gd name="T99" fmla="*/ 143 h 304"/>
                  <a:gd name="T100" fmla="*/ 67 w 753"/>
                  <a:gd name="T101" fmla="*/ 107 h 304"/>
                  <a:gd name="T102" fmla="*/ 110 w 753"/>
                  <a:gd name="T103" fmla="*/ 77 h 304"/>
                  <a:gd name="T104" fmla="*/ 156 w 753"/>
                  <a:gd name="T105" fmla="*/ 51 h 304"/>
                  <a:gd name="T106" fmla="*/ 202 w 753"/>
                  <a:gd name="T107" fmla="*/ 31 h 304"/>
                  <a:gd name="T108" fmla="*/ 251 w 753"/>
                  <a:gd name="T109" fmla="*/ 15 h 304"/>
                  <a:gd name="T110" fmla="*/ 301 w 753"/>
                  <a:gd name="T111" fmla="*/ 4 h 304"/>
                  <a:gd name="T112" fmla="*/ 352 w 753"/>
                  <a:gd name="T1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3" h="304">
                    <a:moveTo>
                      <a:pt x="352" y="0"/>
                    </a:moveTo>
                    <a:lnTo>
                      <a:pt x="402" y="0"/>
                    </a:lnTo>
                    <a:lnTo>
                      <a:pt x="452" y="4"/>
                    </a:lnTo>
                    <a:lnTo>
                      <a:pt x="502" y="15"/>
                    </a:lnTo>
                    <a:lnTo>
                      <a:pt x="551" y="31"/>
                    </a:lnTo>
                    <a:lnTo>
                      <a:pt x="598" y="51"/>
                    </a:lnTo>
                    <a:lnTo>
                      <a:pt x="644" y="77"/>
                    </a:lnTo>
                    <a:lnTo>
                      <a:pt x="687" y="107"/>
                    </a:lnTo>
                    <a:lnTo>
                      <a:pt x="727" y="143"/>
                    </a:lnTo>
                    <a:lnTo>
                      <a:pt x="740" y="160"/>
                    </a:lnTo>
                    <a:lnTo>
                      <a:pt x="749" y="179"/>
                    </a:lnTo>
                    <a:lnTo>
                      <a:pt x="753" y="200"/>
                    </a:lnTo>
                    <a:lnTo>
                      <a:pt x="753" y="220"/>
                    </a:lnTo>
                    <a:lnTo>
                      <a:pt x="749" y="241"/>
                    </a:lnTo>
                    <a:lnTo>
                      <a:pt x="740" y="260"/>
                    </a:lnTo>
                    <a:lnTo>
                      <a:pt x="727" y="276"/>
                    </a:lnTo>
                    <a:lnTo>
                      <a:pt x="712" y="288"/>
                    </a:lnTo>
                    <a:lnTo>
                      <a:pt x="696" y="297"/>
                    </a:lnTo>
                    <a:lnTo>
                      <a:pt x="678" y="302"/>
                    </a:lnTo>
                    <a:lnTo>
                      <a:pt x="660" y="304"/>
                    </a:lnTo>
                    <a:lnTo>
                      <a:pt x="643" y="302"/>
                    </a:lnTo>
                    <a:lnTo>
                      <a:pt x="625" y="297"/>
                    </a:lnTo>
                    <a:lnTo>
                      <a:pt x="608" y="288"/>
                    </a:lnTo>
                    <a:lnTo>
                      <a:pt x="594" y="276"/>
                    </a:lnTo>
                    <a:lnTo>
                      <a:pt x="563" y="249"/>
                    </a:lnTo>
                    <a:lnTo>
                      <a:pt x="529" y="226"/>
                    </a:lnTo>
                    <a:lnTo>
                      <a:pt x="492" y="209"/>
                    </a:lnTo>
                    <a:lnTo>
                      <a:pt x="454" y="197"/>
                    </a:lnTo>
                    <a:lnTo>
                      <a:pt x="416" y="189"/>
                    </a:lnTo>
                    <a:lnTo>
                      <a:pt x="377" y="187"/>
                    </a:lnTo>
                    <a:lnTo>
                      <a:pt x="337" y="189"/>
                    </a:lnTo>
                    <a:lnTo>
                      <a:pt x="300" y="197"/>
                    </a:lnTo>
                    <a:lnTo>
                      <a:pt x="262" y="209"/>
                    </a:lnTo>
                    <a:lnTo>
                      <a:pt x="226" y="226"/>
                    </a:lnTo>
                    <a:lnTo>
                      <a:pt x="191" y="249"/>
                    </a:lnTo>
                    <a:lnTo>
                      <a:pt x="160" y="276"/>
                    </a:lnTo>
                    <a:lnTo>
                      <a:pt x="144" y="289"/>
                    </a:lnTo>
                    <a:lnTo>
                      <a:pt x="124" y="298"/>
                    </a:lnTo>
                    <a:lnTo>
                      <a:pt x="104" y="303"/>
                    </a:lnTo>
                    <a:lnTo>
                      <a:pt x="84" y="303"/>
                    </a:lnTo>
                    <a:lnTo>
                      <a:pt x="63" y="298"/>
                    </a:lnTo>
                    <a:lnTo>
                      <a:pt x="44" y="289"/>
                    </a:lnTo>
                    <a:lnTo>
                      <a:pt x="28" y="276"/>
                    </a:lnTo>
                    <a:lnTo>
                      <a:pt x="14" y="260"/>
                    </a:lnTo>
                    <a:lnTo>
                      <a:pt x="4" y="241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4" y="179"/>
                    </a:lnTo>
                    <a:lnTo>
                      <a:pt x="14" y="160"/>
                    </a:lnTo>
                    <a:lnTo>
                      <a:pt x="28" y="143"/>
                    </a:lnTo>
                    <a:lnTo>
                      <a:pt x="67" y="107"/>
                    </a:lnTo>
                    <a:lnTo>
                      <a:pt x="110" y="77"/>
                    </a:lnTo>
                    <a:lnTo>
                      <a:pt x="156" y="51"/>
                    </a:lnTo>
                    <a:lnTo>
                      <a:pt x="202" y="31"/>
                    </a:lnTo>
                    <a:lnTo>
                      <a:pt x="251" y="15"/>
                    </a:lnTo>
                    <a:lnTo>
                      <a:pt x="301" y="4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841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10114"/>
            <a:ext cx="12190413" cy="549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6123061" y="6352505"/>
            <a:ext cx="6092825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ko-KR" altLang="en-US" sz="2400" b="1" cap="none" spc="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원장 일반직무교육 </a:t>
            </a:r>
            <a:r>
              <a:rPr lang="en-US" altLang="ko-KR" sz="2400" b="1" cap="none" spc="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ko-KR" altLang="en-US" sz="2400" b="1" cap="none" spc="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</a:t>
            </a:r>
            <a:r>
              <a:rPr lang="en-US" altLang="ko-KR" sz="2400" b="1" cap="none" spc="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sz="2400" b="1" cap="none" spc="50">
              <a:ln w="1143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12190413" cy="261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0" y="1181"/>
            <a:ext cx="1270670" cy="2614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48"/>
          <p:cNvSpPr>
            <a:spLocks noChangeArrowheads="1"/>
          </p:cNvSpPr>
          <p:nvPr userDrawn="1"/>
        </p:nvSpPr>
        <p:spPr bwMode="auto">
          <a:xfrm>
            <a:off x="11807508" y="116014"/>
            <a:ext cx="284545" cy="2908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타원 18"/>
          <p:cNvSpPr/>
          <p:nvPr userDrawn="1"/>
        </p:nvSpPr>
        <p:spPr>
          <a:xfrm>
            <a:off x="11877772" y="189434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9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액자 9">
            <a:extLst>
              <a:ext uri="{FF2B5EF4-FFF2-40B4-BE49-F238E27FC236}">
                <a16:creationId xmlns:a16="http://schemas.microsoft.com/office/drawing/2014/main" id="{3C52E6B9-D1F3-434D-A68A-C8321E65A4BE}"/>
              </a:ext>
            </a:extLst>
          </p:cNvPr>
          <p:cNvSpPr/>
          <p:nvPr/>
        </p:nvSpPr>
        <p:spPr>
          <a:xfrm>
            <a:off x="-20141" y="0"/>
            <a:ext cx="12190413" cy="6858000"/>
          </a:xfrm>
          <a:prstGeom prst="frame">
            <a:avLst>
              <a:gd name="adj1" fmla="val 92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EB04E8-D125-4980-99FB-84E28F4C4CA7}"/>
              </a:ext>
            </a:extLst>
          </p:cNvPr>
          <p:cNvSpPr/>
          <p:nvPr/>
        </p:nvSpPr>
        <p:spPr>
          <a:xfrm>
            <a:off x="8255446" y="90410"/>
            <a:ext cx="1296144" cy="459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1126E-0684-4379-AEB6-04C7D356D84D}"/>
              </a:ext>
            </a:extLst>
          </p:cNvPr>
          <p:cNvSpPr txBox="1"/>
          <p:nvPr/>
        </p:nvSpPr>
        <p:spPr>
          <a:xfrm>
            <a:off x="8345491" y="2858"/>
            <a:ext cx="1116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836AD-3EB2-43EA-98CA-F6A8FD1A80AA}"/>
              </a:ext>
            </a:extLst>
          </p:cNvPr>
          <p:cNvSpPr txBox="1"/>
          <p:nvPr/>
        </p:nvSpPr>
        <p:spPr>
          <a:xfrm>
            <a:off x="9575611" y="93734"/>
            <a:ext cx="1980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건강</a:t>
            </a:r>
            <a:r>
              <a:rPr lang="en-US" altLang="ko-KR" sz="2800" b="1" dirty="0"/>
              <a:t>·</a:t>
            </a:r>
            <a:r>
              <a:rPr lang="ko-KR" altLang="en-US" sz="2800" b="1" dirty="0"/>
              <a:t>안전</a:t>
            </a:r>
            <a:endParaRPr lang="ko-KR" altLang="en-US" sz="3200" b="1" dirty="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852A1E70-6F67-493C-A217-61CB9DBDCB60}"/>
              </a:ext>
            </a:extLst>
          </p:cNvPr>
          <p:cNvGrpSpPr/>
          <p:nvPr/>
        </p:nvGrpSpPr>
        <p:grpSpPr>
          <a:xfrm>
            <a:off x="0" y="1070083"/>
            <a:ext cx="2710830" cy="515155"/>
            <a:chOff x="5128064" y="2256183"/>
            <a:chExt cx="2118482" cy="515155"/>
          </a:xfrm>
        </p:grpSpPr>
        <p:sp>
          <p:nvSpPr>
            <p:cNvPr id="24" name="Pentagon 3">
              <a:extLst>
                <a:ext uri="{FF2B5EF4-FFF2-40B4-BE49-F238E27FC236}">
                  <a16:creationId xmlns:a16="http://schemas.microsoft.com/office/drawing/2014/main" id="{9EE53D8A-7155-4564-B69A-9763BCDFA056}"/>
                </a:ext>
              </a:extLst>
            </p:cNvPr>
            <p:cNvSpPr/>
            <p:nvPr/>
          </p:nvSpPr>
          <p:spPr>
            <a:xfrm>
              <a:off x="5322776" y="2256184"/>
              <a:ext cx="1923770" cy="515154"/>
            </a:xfrm>
            <a:prstGeom prst="homePlat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AB15F8F5-85CD-4506-AD5F-C3C00F528836}"/>
                </a:ext>
              </a:extLst>
            </p:cNvPr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92E7771-770E-44A5-A426-66877D5555BD}"/>
              </a:ext>
            </a:extLst>
          </p:cNvPr>
          <p:cNvSpPr/>
          <p:nvPr/>
        </p:nvSpPr>
        <p:spPr>
          <a:xfrm>
            <a:off x="1054646" y="1044025"/>
            <a:ext cx="1149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 </a:t>
            </a:r>
            <a:r>
              <a:rPr lang="ko-KR" altLang="en-US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례</a:t>
            </a:r>
            <a:endParaRPr lang="en-US" altLang="ko-K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Oval 2568">
            <a:extLst>
              <a:ext uri="{FF2B5EF4-FFF2-40B4-BE49-F238E27FC236}">
                <a16:creationId xmlns:a16="http://schemas.microsoft.com/office/drawing/2014/main" id="{9B50A7ED-7454-436D-A09A-9C5A7DE0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6" y="1028099"/>
            <a:ext cx="568325" cy="5651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028DC78E-5341-477E-B943-A14EEA4C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6" b="91189" l="9945" r="93094">
                        <a14:foregroundMark x1="21844" y1="54338" x2="27072" y2="88106"/>
                        <a14:foregroundMark x1="21519" y1="52240" x2="21596" y2="52739"/>
                        <a14:foregroundMark x1="16022" y1="16740" x2="19682" y2="4037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  <a14:backgroundMark x1="19061" y1="48018" x2="23204" y2="48018"/>
                        <a14:backgroundMark x1="16851" y1="46696" x2="20166" y2="46696"/>
                        <a14:backgroundMark x1="23481" y1="48018" x2="31215" y2="48018"/>
                        <a14:backgroundMark x1="27624" y1="46256" x2="30663" y2="46256"/>
                        <a14:backgroundMark x1="38398" y1="23348" x2="38398" y2="29515"/>
                        <a14:backgroundMark x1="16022" y1="46696" x2="17680" y2="47577"/>
                        <a14:backgroundMark x1="14641" y1="48018" x2="18232" y2="48018"/>
                        <a14:backgroundMark x1="32320" y1="48458" x2="34530" y2="48458"/>
                      </a14:backgroundRemoval>
                    </a14:imgEffect>
                  </a14:imgLayer>
                </a14:imgProps>
              </a:ext>
            </a:extLst>
          </a:blip>
          <a:srcRect l="3464" r="60797" b="51415"/>
          <a:stretch/>
        </p:blipFill>
        <p:spPr>
          <a:xfrm>
            <a:off x="351026" y="1070082"/>
            <a:ext cx="526306" cy="4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액자 9">
            <a:extLst>
              <a:ext uri="{FF2B5EF4-FFF2-40B4-BE49-F238E27FC236}">
                <a16:creationId xmlns:a16="http://schemas.microsoft.com/office/drawing/2014/main" id="{3C52E6B9-D1F3-434D-A68A-C8321E65A4BE}"/>
              </a:ext>
            </a:extLst>
          </p:cNvPr>
          <p:cNvSpPr/>
          <p:nvPr/>
        </p:nvSpPr>
        <p:spPr>
          <a:xfrm>
            <a:off x="-20141" y="0"/>
            <a:ext cx="12190413" cy="6858000"/>
          </a:xfrm>
          <a:prstGeom prst="frame">
            <a:avLst>
              <a:gd name="adj1" fmla="val 92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EB04E8-D125-4980-99FB-84E28F4C4CA7}"/>
              </a:ext>
            </a:extLst>
          </p:cNvPr>
          <p:cNvSpPr/>
          <p:nvPr/>
        </p:nvSpPr>
        <p:spPr>
          <a:xfrm>
            <a:off x="7535366" y="90410"/>
            <a:ext cx="1296144" cy="459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1126E-0684-4379-AEB6-04C7D356D84D}"/>
              </a:ext>
            </a:extLst>
          </p:cNvPr>
          <p:cNvSpPr txBox="1"/>
          <p:nvPr/>
        </p:nvSpPr>
        <p:spPr>
          <a:xfrm>
            <a:off x="7625411" y="2858"/>
            <a:ext cx="1116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836AD-3EB2-43EA-98CA-F6A8FD1A80AA}"/>
              </a:ext>
            </a:extLst>
          </p:cNvPr>
          <p:cNvSpPr txBox="1"/>
          <p:nvPr/>
        </p:nvSpPr>
        <p:spPr>
          <a:xfrm>
            <a:off x="8904115" y="45418"/>
            <a:ext cx="2646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전문지식</a:t>
            </a:r>
            <a:r>
              <a:rPr lang="en-US" altLang="ko-KR" sz="2800" b="1" dirty="0"/>
              <a:t>‧</a:t>
            </a:r>
            <a:r>
              <a:rPr lang="ko-KR" altLang="en-US" sz="2800" b="1" dirty="0"/>
              <a:t>기술</a:t>
            </a:r>
            <a:endParaRPr lang="ko-KR" altLang="en-US" sz="4000" b="1" dirty="0"/>
          </a:p>
        </p:txBody>
      </p:sp>
      <p:grpSp>
        <p:nvGrpSpPr>
          <p:cNvPr id="16" name="Group 33">
            <a:extLst>
              <a:ext uri="{FF2B5EF4-FFF2-40B4-BE49-F238E27FC236}">
                <a16:creationId xmlns:a16="http://schemas.microsoft.com/office/drawing/2014/main" id="{9DC49AF9-8ECC-4BC9-BF84-436742045C54}"/>
              </a:ext>
            </a:extLst>
          </p:cNvPr>
          <p:cNvGrpSpPr/>
          <p:nvPr/>
        </p:nvGrpSpPr>
        <p:grpSpPr>
          <a:xfrm>
            <a:off x="0" y="1070083"/>
            <a:ext cx="2710830" cy="515155"/>
            <a:chOff x="5128064" y="2256183"/>
            <a:chExt cx="2118482" cy="515155"/>
          </a:xfrm>
        </p:grpSpPr>
        <p:sp>
          <p:nvSpPr>
            <p:cNvPr id="18" name="Pentagon 3">
              <a:extLst>
                <a:ext uri="{FF2B5EF4-FFF2-40B4-BE49-F238E27FC236}">
                  <a16:creationId xmlns:a16="http://schemas.microsoft.com/office/drawing/2014/main" id="{BA4AB605-2AE8-4AE0-8F0B-43DF3CEDA2E0}"/>
                </a:ext>
              </a:extLst>
            </p:cNvPr>
            <p:cNvSpPr/>
            <p:nvPr/>
          </p:nvSpPr>
          <p:spPr>
            <a:xfrm>
              <a:off x="5322776" y="2256184"/>
              <a:ext cx="1923770" cy="515154"/>
            </a:xfrm>
            <a:prstGeom prst="homePlat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8B4C01AE-9E45-450C-A472-440227D276E8}"/>
                </a:ext>
              </a:extLst>
            </p:cNvPr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E730D0E-D6C3-4B1E-BC12-4BEAB991117A}"/>
              </a:ext>
            </a:extLst>
          </p:cNvPr>
          <p:cNvSpPr/>
          <p:nvPr/>
        </p:nvSpPr>
        <p:spPr>
          <a:xfrm>
            <a:off x="1054646" y="1044025"/>
            <a:ext cx="1149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 </a:t>
            </a:r>
            <a:r>
              <a:rPr lang="ko-KR" altLang="en-US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례</a:t>
            </a:r>
            <a:endParaRPr lang="en-US" altLang="ko-K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Oval 2568">
            <a:extLst>
              <a:ext uri="{FF2B5EF4-FFF2-40B4-BE49-F238E27FC236}">
                <a16:creationId xmlns:a16="http://schemas.microsoft.com/office/drawing/2014/main" id="{D459096E-2990-415B-9378-E7C4C31E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6" y="1028099"/>
            <a:ext cx="568325" cy="5651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B1BDBDD-8E12-4F84-A15B-0877B7B3A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6" b="91189" l="9945" r="93094">
                        <a14:foregroundMark x1="21844" y1="54338" x2="27072" y2="88106"/>
                        <a14:foregroundMark x1="21519" y1="52240" x2="21596" y2="52739"/>
                        <a14:foregroundMark x1="16022" y1="16740" x2="19682" y2="4037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  <a14:backgroundMark x1="19061" y1="48018" x2="23204" y2="48018"/>
                        <a14:backgroundMark x1="16851" y1="46696" x2="20166" y2="46696"/>
                        <a14:backgroundMark x1="23481" y1="48018" x2="31215" y2="48018"/>
                        <a14:backgroundMark x1="27624" y1="46256" x2="30663" y2="46256"/>
                        <a14:backgroundMark x1="38398" y1="23348" x2="38398" y2="29515"/>
                        <a14:backgroundMark x1="16022" y1="46696" x2="17680" y2="47577"/>
                        <a14:backgroundMark x1="14641" y1="48018" x2="18232" y2="48018"/>
                        <a14:backgroundMark x1="32320" y1="48458" x2="34530" y2="48458"/>
                      </a14:backgroundRemoval>
                    </a14:imgEffect>
                  </a14:imgLayer>
                </a14:imgProps>
              </a:ext>
            </a:extLst>
          </a:blip>
          <a:srcRect l="3464" r="60797" b="51415"/>
          <a:stretch/>
        </p:blipFill>
        <p:spPr>
          <a:xfrm>
            <a:off x="351026" y="1070082"/>
            <a:ext cx="526306" cy="4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21">
            <a:extLst>
              <a:ext uri="{FF2B5EF4-FFF2-40B4-BE49-F238E27FC236}">
                <a16:creationId xmlns:a16="http://schemas.microsoft.com/office/drawing/2014/main" id="{0DFE90E5-6DF4-4036-918B-CE26B0C7F4A4}"/>
              </a:ext>
            </a:extLst>
          </p:cNvPr>
          <p:cNvSpPr/>
          <p:nvPr/>
        </p:nvSpPr>
        <p:spPr>
          <a:xfrm>
            <a:off x="0" y="0"/>
            <a:ext cx="12190413" cy="6858000"/>
          </a:xfrm>
          <a:prstGeom prst="frame">
            <a:avLst>
              <a:gd name="adj1" fmla="val 7881"/>
            </a:avLst>
          </a:prstGeom>
          <a:solidFill>
            <a:schemeClr val="accent3">
              <a:lumMod val="20000"/>
              <a:lumOff val="80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F6E9322-5835-48D3-ACC3-1E7F4406D1A6}"/>
              </a:ext>
            </a:extLst>
          </p:cNvPr>
          <p:cNvGrpSpPr/>
          <p:nvPr/>
        </p:nvGrpSpPr>
        <p:grpSpPr>
          <a:xfrm>
            <a:off x="550590" y="4005858"/>
            <a:ext cx="3393635" cy="2251700"/>
            <a:chOff x="550590" y="4005858"/>
            <a:chExt cx="3393635" cy="2251700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13B4310D-5490-4A00-A7FD-415F98E976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90" y="4005858"/>
              <a:ext cx="3393635" cy="225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19D4FA4-0839-4484-985F-88CCF7EC1BCA}"/>
                </a:ext>
              </a:extLst>
            </p:cNvPr>
            <p:cNvSpPr/>
            <p:nvPr userDrawn="1"/>
          </p:nvSpPr>
          <p:spPr>
            <a:xfrm>
              <a:off x="550590" y="5446018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74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4E914EF2-F2B6-40C1-B571-F6BF56106FF2}"/>
              </a:ext>
            </a:extLst>
          </p:cNvPr>
          <p:cNvSpPr/>
          <p:nvPr/>
        </p:nvSpPr>
        <p:spPr>
          <a:xfrm>
            <a:off x="0" y="6453336"/>
            <a:ext cx="12190413" cy="394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23198" y="642451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원장</a:t>
            </a:r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일반직무교육 </a:t>
            </a:r>
          </a:p>
        </p:txBody>
      </p:sp>
      <p:sp>
        <p:nvSpPr>
          <p:cNvPr id="17" name="타원 16"/>
          <p:cNvSpPr/>
          <p:nvPr/>
        </p:nvSpPr>
        <p:spPr>
          <a:xfrm>
            <a:off x="11854102" y="706784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F281BD8-FA04-4A2E-A674-526B8FDE2805}"/>
              </a:ext>
            </a:extLst>
          </p:cNvPr>
          <p:cNvGrpSpPr/>
          <p:nvPr/>
        </p:nvGrpSpPr>
        <p:grpSpPr>
          <a:xfrm flipH="1">
            <a:off x="118542" y="94717"/>
            <a:ext cx="12071871" cy="792088"/>
            <a:chOff x="-4235888" y="2489391"/>
            <a:chExt cx="15892741" cy="1019289"/>
          </a:xfrm>
        </p:grpSpPr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DFA86700-6DFD-491D-9939-D8E8262DB559}"/>
                </a:ext>
              </a:extLst>
            </p:cNvPr>
            <p:cNvGrpSpPr/>
            <p:nvPr userDrawn="1"/>
          </p:nvGrpSpPr>
          <p:grpSpPr>
            <a:xfrm>
              <a:off x="-4235888" y="2489391"/>
              <a:ext cx="15892741" cy="1019289"/>
              <a:chOff x="-4226923" y="3054168"/>
              <a:chExt cx="15892741" cy="1019289"/>
            </a:xfrm>
          </p:grpSpPr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CB4A1B76-6209-407E-A8C7-696FCB7F2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0608397" y="3014825"/>
                <a:ext cx="1018077" cy="1096764"/>
              </a:xfrm>
              <a:prstGeom prst="round2SameRect">
                <a:avLst/>
              </a:prstGeom>
              <a:solidFill>
                <a:srgbClr val="9CB0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3923E6D-5063-41BF-8F3C-5D7E2823C9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45359" y="3054169"/>
                <a:ext cx="423695" cy="1018078"/>
              </a:xfrm>
              <a:custGeom>
                <a:avLst/>
                <a:gdLst>
                  <a:gd name="T0" fmla="*/ 0 w 350"/>
                  <a:gd name="T1" fmla="*/ 841 h 841"/>
                  <a:gd name="T2" fmla="*/ 0 w 350"/>
                  <a:gd name="T3" fmla="*/ 0 h 841"/>
                  <a:gd name="T4" fmla="*/ 350 w 350"/>
                  <a:gd name="T5" fmla="*/ 127 h 841"/>
                  <a:gd name="T6" fmla="*/ 350 w 350"/>
                  <a:gd name="T7" fmla="*/ 841 h 841"/>
                  <a:gd name="T8" fmla="*/ 0 w 350"/>
                  <a:gd name="T9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41">
                    <a:moveTo>
                      <a:pt x="0" y="841"/>
                    </a:moveTo>
                    <a:lnTo>
                      <a:pt x="0" y="0"/>
                    </a:lnTo>
                    <a:lnTo>
                      <a:pt x="350" y="127"/>
                    </a:lnTo>
                    <a:lnTo>
                      <a:pt x="350" y="841"/>
                    </a:lnTo>
                    <a:lnTo>
                      <a:pt x="0" y="841"/>
                    </a:lnTo>
                    <a:close/>
                  </a:path>
                </a:pathLst>
              </a:custGeom>
              <a:solidFill>
                <a:srgbClr val="9CB08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48FB9777-3EDE-4717-81AB-F0D47505F37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4226923" y="3209120"/>
                <a:ext cx="14372284" cy="864337"/>
              </a:xfrm>
              <a:prstGeom prst="homePlate">
                <a:avLst>
                  <a:gd name="adj" fmla="val 0"/>
                </a:avLst>
              </a:prstGeom>
              <a:solidFill>
                <a:srgbClr val="9CB0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683E0C1E-D583-4708-9F7C-B19D034B98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10751325" y="2643244"/>
              <a:ext cx="714292" cy="711586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9CB084"/>
                  </a:solidFill>
                  <a:effectLst/>
                  <a:uLnTx/>
                  <a:uFillTx/>
                  <a:latin typeface="等线" panose="020F0502020204030204"/>
                </a:rPr>
                <a:t>01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CB084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4686" y="310741"/>
            <a:ext cx="9662849" cy="504056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B52A3F4-E31E-463A-A56D-826F25EB5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6" b="91189" l="9945" r="93094">
                        <a14:foregroundMark x1="21844" y1="54338" x2="27072" y2="88106"/>
                        <a14:foregroundMark x1="21519" y1="52240" x2="21596" y2="52739"/>
                        <a14:foregroundMark x1="16022" y1="16740" x2="19682" y2="4037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  <a14:backgroundMark x1="19061" y1="48018" x2="23204" y2="48018"/>
                        <a14:backgroundMark x1="16851" y1="46696" x2="20166" y2="46696"/>
                        <a14:backgroundMark x1="23481" y1="48018" x2="31215" y2="48018"/>
                        <a14:backgroundMark x1="27624" y1="46256" x2="30663" y2="46256"/>
                        <a14:backgroundMark x1="38398" y1="23348" x2="38398" y2="29515"/>
                        <a14:backgroundMark x1="16022" y1="46696" x2="17680" y2="47577"/>
                        <a14:backgroundMark x1="14641" y1="48018" x2="18232" y2="48018"/>
                        <a14:backgroundMark x1="32320" y1="48458" x2="34530" y2="48458"/>
                      </a14:backgroundRemoval>
                    </a14:imgEffect>
                  </a14:imgLayer>
                </a14:imgProps>
              </a:ext>
            </a:extLst>
          </a:blip>
          <a:srcRect l="3464" r="60797" b="51415"/>
          <a:stretch/>
        </p:blipFill>
        <p:spPr>
          <a:xfrm>
            <a:off x="11236194" y="133978"/>
            <a:ext cx="825284" cy="70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7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4E914EF2-F2B6-40C1-B571-F6BF56106FF2}"/>
              </a:ext>
            </a:extLst>
          </p:cNvPr>
          <p:cNvSpPr/>
          <p:nvPr/>
        </p:nvSpPr>
        <p:spPr>
          <a:xfrm>
            <a:off x="0" y="6453336"/>
            <a:ext cx="12190413" cy="394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1854102" y="706784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F281BD8-FA04-4A2E-A674-526B8FDE2805}"/>
              </a:ext>
            </a:extLst>
          </p:cNvPr>
          <p:cNvGrpSpPr/>
          <p:nvPr/>
        </p:nvGrpSpPr>
        <p:grpSpPr>
          <a:xfrm flipH="1">
            <a:off x="118542" y="94717"/>
            <a:ext cx="12071871" cy="792088"/>
            <a:chOff x="-4235888" y="2489391"/>
            <a:chExt cx="15892741" cy="1019289"/>
          </a:xfrm>
        </p:grpSpPr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DFA86700-6DFD-491D-9939-D8E8262DB559}"/>
                </a:ext>
              </a:extLst>
            </p:cNvPr>
            <p:cNvGrpSpPr/>
            <p:nvPr userDrawn="1"/>
          </p:nvGrpSpPr>
          <p:grpSpPr>
            <a:xfrm>
              <a:off x="-4235888" y="2489391"/>
              <a:ext cx="15892741" cy="1019289"/>
              <a:chOff x="-4226923" y="3054168"/>
              <a:chExt cx="15892741" cy="1019289"/>
            </a:xfrm>
          </p:grpSpPr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CB4A1B76-6209-407E-A8C7-696FCB7F2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0608397" y="3014825"/>
                <a:ext cx="1018077" cy="1096764"/>
              </a:xfrm>
              <a:prstGeom prst="round2SameRect">
                <a:avLst/>
              </a:prstGeom>
              <a:solidFill>
                <a:srgbClr val="9CB0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3923E6D-5063-41BF-8F3C-5D7E2823C9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45359" y="3054169"/>
                <a:ext cx="423695" cy="1018078"/>
              </a:xfrm>
              <a:custGeom>
                <a:avLst/>
                <a:gdLst>
                  <a:gd name="T0" fmla="*/ 0 w 350"/>
                  <a:gd name="T1" fmla="*/ 841 h 841"/>
                  <a:gd name="T2" fmla="*/ 0 w 350"/>
                  <a:gd name="T3" fmla="*/ 0 h 841"/>
                  <a:gd name="T4" fmla="*/ 350 w 350"/>
                  <a:gd name="T5" fmla="*/ 127 h 841"/>
                  <a:gd name="T6" fmla="*/ 350 w 350"/>
                  <a:gd name="T7" fmla="*/ 841 h 841"/>
                  <a:gd name="T8" fmla="*/ 0 w 350"/>
                  <a:gd name="T9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41">
                    <a:moveTo>
                      <a:pt x="0" y="841"/>
                    </a:moveTo>
                    <a:lnTo>
                      <a:pt x="0" y="0"/>
                    </a:lnTo>
                    <a:lnTo>
                      <a:pt x="350" y="127"/>
                    </a:lnTo>
                    <a:lnTo>
                      <a:pt x="350" y="841"/>
                    </a:lnTo>
                    <a:lnTo>
                      <a:pt x="0" y="841"/>
                    </a:lnTo>
                    <a:close/>
                  </a:path>
                </a:pathLst>
              </a:custGeom>
              <a:solidFill>
                <a:srgbClr val="9CB08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48FB9777-3EDE-4717-81AB-F0D47505F37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4226923" y="3209120"/>
                <a:ext cx="14372284" cy="864337"/>
              </a:xfrm>
              <a:prstGeom prst="homePlate">
                <a:avLst>
                  <a:gd name="adj" fmla="val 0"/>
                </a:avLst>
              </a:prstGeom>
              <a:solidFill>
                <a:srgbClr val="9CB0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683E0C1E-D583-4708-9F7C-B19D034B98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10751325" y="2643244"/>
              <a:ext cx="714292" cy="711586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9CB084"/>
                  </a:solidFill>
                  <a:effectLst/>
                  <a:uLnTx/>
                  <a:uFillTx/>
                  <a:latin typeface="等线" panose="020F0502020204030204"/>
                </a:rPr>
                <a:t>02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4686" y="310741"/>
            <a:ext cx="9662849" cy="504056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E75FCD7-DC27-4B42-A1B7-81EDDFF5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6" b="91189" l="9945" r="93094">
                        <a14:foregroundMark x1="21844" y1="54338" x2="27072" y2="88106"/>
                        <a14:foregroundMark x1="21519" y1="52240" x2="21596" y2="52739"/>
                        <a14:foregroundMark x1="16022" y1="16740" x2="19682" y2="4037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  <a14:backgroundMark x1="19061" y1="48018" x2="23204" y2="48018"/>
                        <a14:backgroundMark x1="16851" y1="46696" x2="20166" y2="46696"/>
                        <a14:backgroundMark x1="23481" y1="48018" x2="31215" y2="48018"/>
                        <a14:backgroundMark x1="27624" y1="46256" x2="30663" y2="46256"/>
                        <a14:backgroundMark x1="38398" y1="23348" x2="38398" y2="29515"/>
                        <a14:backgroundMark x1="16022" y1="46696" x2="17680" y2="47577"/>
                        <a14:backgroundMark x1="14641" y1="48018" x2="18232" y2="48018"/>
                        <a14:backgroundMark x1="32320" y1="48458" x2="34530" y2="48458"/>
                      </a14:backgroundRemoval>
                    </a14:imgEffect>
                  </a14:imgLayer>
                </a14:imgProps>
              </a:ext>
            </a:extLst>
          </a:blip>
          <a:srcRect l="3464" r="60797" b="51415"/>
          <a:stretch/>
        </p:blipFill>
        <p:spPr>
          <a:xfrm>
            <a:off x="11236194" y="133978"/>
            <a:ext cx="825284" cy="70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6C7856-4432-4205-B43A-D7541FB63AD0}"/>
              </a:ext>
            </a:extLst>
          </p:cNvPr>
          <p:cNvSpPr/>
          <p:nvPr/>
        </p:nvSpPr>
        <p:spPr>
          <a:xfrm>
            <a:off x="6023198" y="642451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원장</a:t>
            </a:r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일반직무교육 </a:t>
            </a:r>
          </a:p>
        </p:txBody>
      </p:sp>
    </p:spTree>
    <p:extLst>
      <p:ext uri="{BB962C8B-B14F-4D97-AF65-F5344CB8AC3E}">
        <p14:creationId xmlns:p14="http://schemas.microsoft.com/office/powerpoint/2010/main" val="32591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4E914EF2-F2B6-40C1-B571-F6BF56106FF2}"/>
              </a:ext>
            </a:extLst>
          </p:cNvPr>
          <p:cNvSpPr/>
          <p:nvPr/>
        </p:nvSpPr>
        <p:spPr>
          <a:xfrm>
            <a:off x="0" y="6453336"/>
            <a:ext cx="12190413" cy="394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1854102" y="706784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F281BD8-FA04-4A2E-A674-526B8FDE2805}"/>
              </a:ext>
            </a:extLst>
          </p:cNvPr>
          <p:cNvGrpSpPr/>
          <p:nvPr/>
        </p:nvGrpSpPr>
        <p:grpSpPr>
          <a:xfrm flipH="1">
            <a:off x="118542" y="94717"/>
            <a:ext cx="12071871" cy="792088"/>
            <a:chOff x="-4235888" y="2489391"/>
            <a:chExt cx="15892741" cy="1019289"/>
          </a:xfrm>
        </p:grpSpPr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DFA86700-6DFD-491D-9939-D8E8262DB559}"/>
                </a:ext>
              </a:extLst>
            </p:cNvPr>
            <p:cNvGrpSpPr/>
            <p:nvPr userDrawn="1"/>
          </p:nvGrpSpPr>
          <p:grpSpPr>
            <a:xfrm>
              <a:off x="-4235888" y="2489391"/>
              <a:ext cx="15892741" cy="1019289"/>
              <a:chOff x="-4226923" y="3054168"/>
              <a:chExt cx="15892741" cy="1019289"/>
            </a:xfrm>
          </p:grpSpPr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CB4A1B76-6209-407E-A8C7-696FCB7F2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0608397" y="3014825"/>
                <a:ext cx="1018077" cy="1096764"/>
              </a:xfrm>
              <a:prstGeom prst="round2SameRect">
                <a:avLst/>
              </a:prstGeom>
              <a:solidFill>
                <a:srgbClr val="9CB0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3923E6D-5063-41BF-8F3C-5D7E2823C9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45359" y="3054169"/>
                <a:ext cx="423695" cy="1018078"/>
              </a:xfrm>
              <a:custGeom>
                <a:avLst/>
                <a:gdLst>
                  <a:gd name="T0" fmla="*/ 0 w 350"/>
                  <a:gd name="T1" fmla="*/ 841 h 841"/>
                  <a:gd name="T2" fmla="*/ 0 w 350"/>
                  <a:gd name="T3" fmla="*/ 0 h 841"/>
                  <a:gd name="T4" fmla="*/ 350 w 350"/>
                  <a:gd name="T5" fmla="*/ 127 h 841"/>
                  <a:gd name="T6" fmla="*/ 350 w 350"/>
                  <a:gd name="T7" fmla="*/ 841 h 841"/>
                  <a:gd name="T8" fmla="*/ 0 w 350"/>
                  <a:gd name="T9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41">
                    <a:moveTo>
                      <a:pt x="0" y="841"/>
                    </a:moveTo>
                    <a:lnTo>
                      <a:pt x="0" y="0"/>
                    </a:lnTo>
                    <a:lnTo>
                      <a:pt x="350" y="127"/>
                    </a:lnTo>
                    <a:lnTo>
                      <a:pt x="350" y="841"/>
                    </a:lnTo>
                    <a:lnTo>
                      <a:pt x="0" y="841"/>
                    </a:lnTo>
                    <a:close/>
                  </a:path>
                </a:pathLst>
              </a:custGeom>
              <a:solidFill>
                <a:srgbClr val="9CB08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48FB9777-3EDE-4717-81AB-F0D47505F37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4226923" y="3209120"/>
                <a:ext cx="14372284" cy="864337"/>
              </a:xfrm>
              <a:prstGeom prst="homePlate">
                <a:avLst>
                  <a:gd name="adj" fmla="val 0"/>
                </a:avLst>
              </a:prstGeom>
              <a:solidFill>
                <a:srgbClr val="9CB0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683E0C1E-D583-4708-9F7C-B19D034B98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10751325" y="2643244"/>
              <a:ext cx="714292" cy="711586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9CB084"/>
                  </a:solidFill>
                  <a:effectLst/>
                  <a:uLnTx/>
                  <a:uFillTx/>
                  <a:latin typeface="等线" panose="020F0502020204030204"/>
                </a:rPr>
                <a:t>03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4686" y="310741"/>
            <a:ext cx="9662849" cy="504056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EC57B3A-B3A0-4F50-AEF6-963A9AF19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6" b="91189" l="9945" r="93094">
                        <a14:foregroundMark x1="21844" y1="54338" x2="27072" y2="88106"/>
                        <a14:foregroundMark x1="21519" y1="52240" x2="21596" y2="52739"/>
                        <a14:foregroundMark x1="16022" y1="16740" x2="19682" y2="40376"/>
                        <a14:foregroundMark x1="48343" y1="4846" x2="57182" y2="5727"/>
                        <a14:foregroundMark x1="81215" y1="9692" x2="81215" y2="88106"/>
                        <a14:foregroundMark x1="93370" y1="26432" x2="93646" y2="40969"/>
                        <a14:foregroundMark x1="16851" y1="89427" x2="20994" y2="90308"/>
                        <a14:foregroundMark x1="44475" y1="90308" x2="49171" y2="90308"/>
                        <a14:foregroundMark x1="55801" y1="88106" x2="58287" y2="90308"/>
                        <a14:foregroundMark x1="73757" y1="91189" x2="77072" y2="91189"/>
                        <a14:backgroundMark x1="19061" y1="48018" x2="23204" y2="48018"/>
                        <a14:backgroundMark x1="16851" y1="46696" x2="20166" y2="46696"/>
                        <a14:backgroundMark x1="23481" y1="48018" x2="31215" y2="48018"/>
                        <a14:backgroundMark x1="27624" y1="46256" x2="30663" y2="46256"/>
                        <a14:backgroundMark x1="38398" y1="23348" x2="38398" y2="29515"/>
                        <a14:backgroundMark x1="16022" y1="46696" x2="17680" y2="47577"/>
                        <a14:backgroundMark x1="14641" y1="48018" x2="18232" y2="48018"/>
                        <a14:backgroundMark x1="32320" y1="48458" x2="34530" y2="48458"/>
                      </a14:backgroundRemoval>
                    </a14:imgEffect>
                  </a14:imgLayer>
                </a14:imgProps>
              </a:ext>
            </a:extLst>
          </a:blip>
          <a:srcRect l="3464" r="60797" b="51415"/>
          <a:stretch/>
        </p:blipFill>
        <p:spPr>
          <a:xfrm>
            <a:off x="11236194" y="133978"/>
            <a:ext cx="825284" cy="70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C221518-E122-4135-B2EA-20E44501B1F4}"/>
              </a:ext>
            </a:extLst>
          </p:cNvPr>
          <p:cNvSpPr/>
          <p:nvPr/>
        </p:nvSpPr>
        <p:spPr>
          <a:xfrm>
            <a:off x="6023198" y="642451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원장</a:t>
            </a:r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일반직무교육 </a:t>
            </a:r>
          </a:p>
        </p:txBody>
      </p:sp>
    </p:spTree>
    <p:extLst>
      <p:ext uri="{BB962C8B-B14F-4D97-AF65-F5344CB8AC3E}">
        <p14:creationId xmlns:p14="http://schemas.microsoft.com/office/powerpoint/2010/main" val="128177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A64F56BC-7062-44CC-B949-EACBD3557B8B}"/>
              </a:ext>
            </a:extLst>
          </p:cNvPr>
          <p:cNvSpPr/>
          <p:nvPr/>
        </p:nvSpPr>
        <p:spPr>
          <a:xfrm>
            <a:off x="0" y="6453336"/>
            <a:ext cx="12190413" cy="394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89A6AB91-8FE0-4915-B3D5-AE256D349162}"/>
              </a:ext>
            </a:extLst>
          </p:cNvPr>
          <p:cNvSpPr>
            <a:spLocks/>
          </p:cNvSpPr>
          <p:nvPr userDrawn="1"/>
        </p:nvSpPr>
        <p:spPr bwMode="auto">
          <a:xfrm>
            <a:off x="0" y="104831"/>
            <a:ext cx="12190413" cy="156611"/>
          </a:xfrm>
          <a:prstGeom prst="homePlate">
            <a:avLst>
              <a:gd name="adj" fmla="val 0"/>
            </a:avLst>
          </a:prstGeom>
          <a:solidFill>
            <a:srgbClr val="9CB08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023877-FF6B-4A2B-8A12-D70C8743B42B}"/>
              </a:ext>
            </a:extLst>
          </p:cNvPr>
          <p:cNvSpPr/>
          <p:nvPr/>
        </p:nvSpPr>
        <p:spPr>
          <a:xfrm>
            <a:off x="6023198" y="642451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원장</a:t>
            </a:r>
            <a:r>
              <a:rPr lang="ko-KR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일반직무교육 </a:t>
            </a:r>
          </a:p>
        </p:txBody>
      </p:sp>
    </p:spTree>
    <p:extLst>
      <p:ext uri="{BB962C8B-B14F-4D97-AF65-F5344CB8AC3E}">
        <p14:creationId xmlns:p14="http://schemas.microsoft.com/office/powerpoint/2010/main" val="241809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12837" tIns="56418" rIns="112837" bIns="564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12837" tIns="56418" rIns="112837" bIns="564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12837" tIns="56418" rIns="112837" bIns="5641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4837-8F01-4E0F-ACE8-97A20AC54D8F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112837" tIns="56418" rIns="112837" bIns="5641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12837" tIns="56418" rIns="112837" bIns="5641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10C2-F574-4D0A-BF8F-AFA6B0ACC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1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14" r:id="rId21"/>
    <p:sldLayoutId id="2147483715" r:id="rId22"/>
    <p:sldLayoutId id="2147483668" r:id="rId23"/>
  </p:sldLayoutIdLst>
  <p:txStyles>
    <p:titleStyle>
      <a:lvl1pPr algn="ctr" defTabSz="1128370" rtl="0" eaLnBrk="1" latinLnBrk="1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139" indent="-423139" algn="l" defTabSz="11283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6800" indent="-352616" algn="l" defTabSz="11283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462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647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8832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3016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7201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1386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5571" indent="-282092" algn="l" defTabSz="11283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185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70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554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739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0924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109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294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3478" algn="l" defTabSz="1128370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E6EB6BD-902B-4CF9-83BB-9672DEBF219D}"/>
              </a:ext>
            </a:extLst>
          </p:cNvPr>
          <p:cNvSpPr/>
          <p:nvPr/>
        </p:nvSpPr>
        <p:spPr>
          <a:xfrm>
            <a:off x="766614" y="2493690"/>
            <a:ext cx="10873208" cy="3672408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아동학대 근절을 위한 원장의 책무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BC963-AE07-41EA-A084-5DE743686354}"/>
              </a:ext>
            </a:extLst>
          </p:cNvPr>
          <p:cNvSpPr txBox="1"/>
          <p:nvPr/>
        </p:nvSpPr>
        <p:spPr>
          <a:xfrm>
            <a:off x="118542" y="1197546"/>
            <a:ext cx="622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>
                    <a:lumMod val="75000"/>
                  </a:schemeClr>
                </a:solidFill>
              </a:rPr>
              <a:t>1) </a:t>
            </a:r>
            <a:r>
              <a:rPr lang="ko-KR" altLang="en-US" sz="2800" b="1" dirty="0">
                <a:solidFill>
                  <a:schemeClr val="accent3">
                    <a:lumMod val="75000"/>
                  </a:schemeClr>
                </a:solidFill>
              </a:rPr>
              <a:t>아동학대 예방을 위한 기본 전제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B73CA-C914-4CFD-9F6E-74DE26633CE2}"/>
              </a:ext>
            </a:extLst>
          </p:cNvPr>
          <p:cNvSpPr txBox="1"/>
          <p:nvPr/>
        </p:nvSpPr>
        <p:spPr>
          <a:xfrm>
            <a:off x="589298" y="1845618"/>
            <a:ext cx="6225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(1) </a:t>
            </a:r>
            <a:r>
              <a:rPr lang="ko-KR" altLang="en-US" sz="2400" b="1" dirty="0"/>
              <a:t>아동학대에서의 </a:t>
            </a:r>
            <a:r>
              <a:rPr lang="ko-KR" altLang="en-US" sz="2400" b="1" dirty="0" err="1"/>
              <a:t>니어미스</a:t>
            </a:r>
            <a:endParaRPr lang="ko-KR" alt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F61AD-4A10-4B4E-902B-3F466537904B}"/>
              </a:ext>
            </a:extLst>
          </p:cNvPr>
          <p:cNvSpPr txBox="1"/>
          <p:nvPr/>
        </p:nvSpPr>
        <p:spPr>
          <a:xfrm>
            <a:off x="1126654" y="2710875"/>
            <a:ext cx="62259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200" b="1" dirty="0" err="1"/>
              <a:t>니어미스</a:t>
            </a:r>
            <a:r>
              <a:rPr lang="en-US" altLang="ko-KR" sz="2200" b="1" dirty="0"/>
              <a:t>(Near Miss)</a:t>
            </a:r>
            <a:endParaRPr lang="ko-KR" altLang="en-US" sz="2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9432B-CFE7-4D1C-B13B-83FBFF05D400}"/>
              </a:ext>
            </a:extLst>
          </p:cNvPr>
          <p:cNvSpPr txBox="1"/>
          <p:nvPr/>
        </p:nvSpPr>
        <p:spPr>
          <a:xfrm>
            <a:off x="1486694" y="3245708"/>
            <a:ext cx="10081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ko-KR" altLang="en-US" sz="2000" spc="-150" dirty="0"/>
              <a:t>하마터면 안전사고가 일어날 뻔했으나 다행히 사고로 이어지지는 않은 것을 의미</a:t>
            </a:r>
            <a:endParaRPr lang="en-US" altLang="ko-KR" sz="2000" spc="-1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3C1CE-7EE8-47A8-A121-499C61F35656}"/>
              </a:ext>
            </a:extLst>
          </p:cNvPr>
          <p:cNvSpPr txBox="1"/>
          <p:nvPr/>
        </p:nvSpPr>
        <p:spPr>
          <a:xfrm>
            <a:off x="1126654" y="3789834"/>
            <a:ext cx="10153129" cy="215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pc="-150" dirty="0"/>
              <a:t>어린이집에서는 </a:t>
            </a:r>
            <a:r>
              <a:rPr lang="ko-KR" altLang="en-US" b="1" spc="-150" dirty="0">
                <a:solidFill>
                  <a:srgbClr val="C00000"/>
                </a:solidFill>
              </a:rPr>
              <a:t>부주의한 지도의 특성이 나타날 때 </a:t>
            </a:r>
            <a:r>
              <a:rPr lang="ko-KR" altLang="en-US" spc="-150" dirty="0"/>
              <a:t>이를 아동학대 사고의 </a:t>
            </a:r>
            <a:endParaRPr lang="en-US" altLang="ko-KR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pc="-150" dirty="0" err="1"/>
              <a:t>니어미스라</a:t>
            </a:r>
            <a:r>
              <a:rPr lang="ko-KR" altLang="en-US" spc="-150" dirty="0"/>
              <a:t> 인식하고 즉시 보육교직원의 행동이나 </a:t>
            </a:r>
            <a:r>
              <a:rPr lang="ko-KR" altLang="en-US" b="1" spc="-150" dirty="0">
                <a:solidFill>
                  <a:srgbClr val="C00000"/>
                </a:solidFill>
              </a:rPr>
              <a:t>업무환경을 변화시킴으로써 </a:t>
            </a:r>
            <a:endParaRPr lang="en-US" altLang="ko-KR" b="1" spc="-15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b="1" spc="-150" dirty="0">
                <a:solidFill>
                  <a:srgbClr val="C00000"/>
                </a:solidFill>
              </a:rPr>
              <a:t>권리존중 보육이 일상화되도록 </a:t>
            </a:r>
            <a:r>
              <a:rPr lang="ko-KR" altLang="en-US" spc="-150" dirty="0"/>
              <a:t>노력해야 함</a:t>
            </a:r>
            <a:endParaRPr lang="en-US" altLang="ko-KR" spc="-150" dirty="0"/>
          </a:p>
          <a:p>
            <a:pPr marL="342900" indent="-342900" algn="di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pc="-150" dirty="0"/>
              <a:t>영유아의 권리를 존중하지 않는 대표적 행동 </a:t>
            </a:r>
            <a:r>
              <a:rPr lang="en-US" altLang="ko-KR" spc="-150" dirty="0"/>
              <a:t>: </a:t>
            </a:r>
            <a:r>
              <a:rPr lang="ko-KR" altLang="en-US" spc="-150" dirty="0"/>
              <a:t>무시</a:t>
            </a:r>
            <a:r>
              <a:rPr lang="en-US" altLang="ko-KR" spc="-150" dirty="0"/>
              <a:t>, </a:t>
            </a:r>
            <a:r>
              <a:rPr lang="ko-KR" altLang="en-US" spc="-150" dirty="0"/>
              <a:t>조롱</a:t>
            </a:r>
            <a:r>
              <a:rPr lang="en-US" altLang="ko-KR" spc="-150" dirty="0"/>
              <a:t>, </a:t>
            </a:r>
            <a:r>
              <a:rPr lang="ko-KR" altLang="en-US" spc="-150" dirty="0"/>
              <a:t>거친 접촉 등</a:t>
            </a:r>
          </a:p>
        </p:txBody>
      </p:sp>
    </p:spTree>
    <p:extLst>
      <p:ext uri="{BB962C8B-B14F-4D97-AF65-F5344CB8AC3E}">
        <p14:creationId xmlns:p14="http://schemas.microsoft.com/office/powerpoint/2010/main" val="149609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44420" y="1546146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아이에게 미리 말로 설명하거나 양해를 구하지 않고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뒤에서 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갑자기 덥석 안아 올리거나 옷을 거칠게 잡아당겨 갈아 입혔다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D669E-FD8E-4BE8-B92B-60C49CFCEF87}"/>
              </a:ext>
            </a:extLst>
          </p:cNvPr>
          <p:cNvSpPr txBox="1"/>
          <p:nvPr/>
        </p:nvSpPr>
        <p:spPr>
          <a:xfrm>
            <a:off x="1342678" y="1053530"/>
            <a:ext cx="6225988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일상적 돌봄의 인권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신체 존중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286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식사 시간이 늦어지는 아이 옆에서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식판을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빤히 쳐다보거나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빨리 먹어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우리 반만 꼴찌야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라며 심리적 조급함을 유발했다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DB75F-BB46-4BF5-8D02-F55D17166803}"/>
              </a:ext>
            </a:extLst>
          </p:cNvPr>
          <p:cNvSpPr txBox="1"/>
          <p:nvPr/>
        </p:nvSpPr>
        <p:spPr>
          <a:xfrm>
            <a:off x="1342678" y="1053530"/>
            <a:ext cx="6225988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일상적 돌봄의 인권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신체 존중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04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4EAD3-2C4E-43A3-BBF1-47E53161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진단 결과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C681E-C900-4F65-A022-C2DDD9E4AC13}"/>
              </a:ext>
            </a:extLst>
          </p:cNvPr>
          <p:cNvSpPr txBox="1"/>
          <p:nvPr/>
        </p:nvSpPr>
        <p:spPr>
          <a:xfrm>
            <a:off x="1486694" y="1254687"/>
            <a:ext cx="8856984" cy="47673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•"/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모든 문항이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점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전혀 아니다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인 경우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•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영유아 권리존중 보육을 매우 훌륭히 실천하고 있는 교사입니다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격려와 지지를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보내주세요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•"/>
            </a:pP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810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점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가끔 그렇다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이 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개 이상인 경우</a:t>
            </a:r>
            <a:endParaRPr lang="ko-KR" altLang="en-US" sz="16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•"/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노란 불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주의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)'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단계</a:t>
            </a:r>
            <a:r>
              <a:rPr lang="ko-KR" altLang="en-US" sz="1600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입니다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교사가 업무 과부하나 스트레스로 인해 감정적 여유가 없어지면서 미세학대가 일상 언어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습관으로 굳어질 위험이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있습니다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원장님은 해당 교사의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보육실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유인물이나 환경을 점검하고 면담을 진행해야 합니다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•"/>
            </a:pP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810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점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자주 그렇다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이 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개 이상이거나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총점이 높은 경우</a:t>
            </a:r>
            <a:endParaRPr lang="ko-KR" altLang="en-US" sz="16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•"/>
            </a:pP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빨간 불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위험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)'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단계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입니다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이는 아이에게 이미 누적된 정서적 상처를 주고 있을 확률이 높으며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언제든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600" b="1" kern="0" spc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니어미스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(Near Miss)'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나 대형 아동학대 사고로 이어질 수 있는 상태로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원장님의 즉각적인 수업 관찰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(CCTV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포함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과 집중적인 개별 장학 지도가 반드시 필요합니다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96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1AD56-6F2D-4960-874B-16C99580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니어미스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9B0AF-7219-474B-BD7B-4B38D3AB947B}"/>
              </a:ext>
            </a:extLst>
          </p:cNvPr>
          <p:cNvSpPr txBox="1"/>
          <p:nvPr/>
        </p:nvSpPr>
        <p:spPr>
          <a:xfrm>
            <a:off x="618756" y="1197546"/>
            <a:ext cx="10832843" cy="17007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800" dirty="0"/>
              <a:t>무시</a:t>
            </a:r>
            <a:r>
              <a:rPr lang="en-US" altLang="ko-KR" sz="1800" dirty="0"/>
              <a:t>, </a:t>
            </a:r>
            <a:r>
              <a:rPr lang="ko-KR" altLang="en-US" sz="1800" dirty="0"/>
              <a:t>비난</a:t>
            </a:r>
            <a:r>
              <a:rPr lang="en-US" altLang="ko-KR" sz="1800" dirty="0"/>
              <a:t>, </a:t>
            </a:r>
            <a:r>
              <a:rPr lang="ko-KR" altLang="en-US" sz="1800" dirty="0"/>
              <a:t>조롱</a:t>
            </a:r>
            <a:r>
              <a:rPr lang="en-US" altLang="ko-KR" sz="1800" dirty="0"/>
              <a:t>, </a:t>
            </a:r>
            <a:r>
              <a:rPr lang="ko-KR" altLang="en-US" sz="1800" dirty="0"/>
              <a:t>거짓협박</a:t>
            </a:r>
            <a:r>
              <a:rPr lang="en-US" altLang="ko-KR" sz="1800" dirty="0"/>
              <a:t>, </a:t>
            </a:r>
            <a:r>
              <a:rPr lang="ko-KR" altLang="en-US" sz="1800" dirty="0"/>
              <a:t>차별</a:t>
            </a:r>
            <a:r>
              <a:rPr lang="en-US" altLang="ko-KR" sz="1800" dirty="0"/>
              <a:t>, </a:t>
            </a:r>
            <a:r>
              <a:rPr lang="ko-KR" altLang="en-US" sz="1800" dirty="0"/>
              <a:t>거친 접촉 </a:t>
            </a:r>
            <a:endParaRPr lang="en-US" altLang="ko-KR" sz="1800" dirty="0"/>
          </a:p>
          <a:p>
            <a:pPr fontAlgn="base">
              <a:lnSpc>
                <a:spcPct val="150000"/>
              </a:lnSpc>
            </a:pPr>
            <a:endParaRPr lang="en-US" altLang="ko-KR" sz="1800" dirty="0"/>
          </a:p>
          <a:p>
            <a:pPr fontAlgn="base">
              <a:lnSpc>
                <a:spcPct val="150000"/>
              </a:lnSpc>
            </a:pPr>
            <a:r>
              <a:rPr lang="ko-KR" altLang="en-US" sz="1800" dirty="0"/>
              <a:t>이러한 부주의한 지도 행위를 </a:t>
            </a:r>
            <a:r>
              <a:rPr lang="ko-KR" altLang="en-US" sz="1800" dirty="0" err="1"/>
              <a:t>니어미스</a:t>
            </a:r>
            <a:r>
              <a:rPr lang="ko-KR" altLang="en-US" sz="1800" dirty="0"/>
              <a:t> 수준에서 </a:t>
            </a:r>
            <a:r>
              <a:rPr lang="ko-KR" altLang="en-US" sz="1800" b="1" dirty="0">
                <a:solidFill>
                  <a:srgbClr val="C00000"/>
                </a:solidFill>
              </a:rPr>
              <a:t>적극적으로 수정 및 관리하지 못하면 </a:t>
            </a:r>
            <a:endParaRPr lang="en-US" altLang="ko-KR" sz="1800" b="1" dirty="0">
              <a:solidFill>
                <a:srgbClr val="C0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dirty="0" err="1"/>
              <a:t>은밀성</a:t>
            </a:r>
            <a:r>
              <a:rPr lang="en-US" altLang="ko-KR" sz="1800" dirty="0"/>
              <a:t>, </a:t>
            </a:r>
            <a:r>
              <a:rPr lang="ko-KR" altLang="en-US" sz="1800" dirty="0"/>
              <a:t>반복성</a:t>
            </a:r>
            <a:r>
              <a:rPr lang="en-US" altLang="ko-KR" sz="1800" dirty="0"/>
              <a:t>, </a:t>
            </a:r>
            <a:r>
              <a:rPr lang="ko-KR" altLang="en-US" sz="1800" dirty="0"/>
              <a:t>고의성을 포함하게 되고 </a:t>
            </a:r>
            <a:r>
              <a:rPr lang="ko-KR" altLang="en-US" sz="1800" b="1" dirty="0">
                <a:solidFill>
                  <a:srgbClr val="C00000"/>
                </a:solidFill>
              </a:rPr>
              <a:t>아동학대 위험이 확대된다</a:t>
            </a:r>
            <a:r>
              <a:rPr lang="en-US" altLang="ko-KR" sz="18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F66CBC3-0AD9-4898-B355-6CD2D185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85" y="2997746"/>
            <a:ext cx="7959754" cy="334240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836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99C5C8-611E-4597-B9E0-E85843F2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니어미스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568235A-69A0-4BD5-8330-E83B15786827}"/>
              </a:ext>
            </a:extLst>
          </p:cNvPr>
          <p:cNvSpPr/>
          <p:nvPr/>
        </p:nvSpPr>
        <p:spPr>
          <a:xfrm>
            <a:off x="0" y="1890792"/>
            <a:ext cx="4531217" cy="29791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1"/>
                </a:solidFill>
              </a:rPr>
              <a:t>니어미스</a:t>
            </a:r>
            <a:r>
              <a:rPr lang="en-US" altLang="ko-KR" sz="1800" b="1" dirty="0">
                <a:solidFill>
                  <a:schemeClr val="tx1"/>
                </a:solidFill>
              </a:rPr>
              <a:t>(Near Miss)</a:t>
            </a:r>
            <a:r>
              <a:rPr lang="ko-KR" altLang="en-US" sz="1800" b="1" dirty="0">
                <a:solidFill>
                  <a:schemeClr val="tx1"/>
                </a:solidFill>
              </a:rPr>
              <a:t>란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원래는 군사용어로 사격이나 포격 시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b="1" dirty="0">
                <a:solidFill>
                  <a:srgbClr val="C00000"/>
                </a:solidFill>
              </a:rPr>
              <a:t>표적에 가까운 </a:t>
            </a:r>
            <a:r>
              <a:rPr lang="ko-KR" altLang="en-US" sz="1800" b="1" dirty="0" err="1">
                <a:solidFill>
                  <a:srgbClr val="C00000"/>
                </a:solidFill>
              </a:rPr>
              <a:t>화탄</a:t>
            </a:r>
            <a:r>
              <a:rPr lang="ko-KR" altLang="en-US" sz="1800" b="1" dirty="0" err="1">
                <a:solidFill>
                  <a:schemeClr val="tx1"/>
                </a:solidFill>
              </a:rPr>
              <a:t>을</a:t>
            </a:r>
            <a:r>
              <a:rPr lang="ko-KR" altLang="en-US" sz="1800" b="1" dirty="0">
                <a:solidFill>
                  <a:schemeClr val="tx1"/>
                </a:solidFill>
              </a:rPr>
              <a:t> 뜻하는 군사용어로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항공분야에서는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비행 중인 항공기가 다른 항공기에 가까이 접근하여 충돌의 가능성이 있는 경우</a:t>
            </a:r>
            <a:endParaRPr lang="en-US" altLang="ko-KR" sz="1800" b="1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1E04044-7F34-4377-9A17-06959989D6B8}"/>
              </a:ext>
            </a:extLst>
          </p:cNvPr>
          <p:cNvSpPr/>
          <p:nvPr/>
        </p:nvSpPr>
        <p:spPr>
          <a:xfrm>
            <a:off x="4655046" y="1884823"/>
            <a:ext cx="3837971" cy="29791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1"/>
                </a:solidFill>
              </a:rPr>
              <a:t>니어미스가</a:t>
            </a:r>
            <a:r>
              <a:rPr lang="ko-KR" altLang="en-US" sz="1800" b="1" dirty="0">
                <a:solidFill>
                  <a:schemeClr val="tx1"/>
                </a:solidFill>
              </a:rPr>
              <a:t> 발생하면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이를 보고하고 그 </a:t>
            </a:r>
            <a:r>
              <a:rPr lang="ko-KR" altLang="en-US" sz="1800" b="1" dirty="0">
                <a:solidFill>
                  <a:srgbClr val="C00000"/>
                </a:solidFill>
              </a:rPr>
              <a:t>원인을 파악해 </a:t>
            </a:r>
            <a:endParaRPr lang="en-US" altLang="ko-KR" sz="18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안전사고를 </a:t>
            </a:r>
            <a:r>
              <a:rPr lang="ko-KR" altLang="en-US" sz="1800" b="1" dirty="0">
                <a:solidFill>
                  <a:srgbClr val="C00000"/>
                </a:solidFill>
              </a:rPr>
              <a:t>미리 예방하고 관리하는 </a:t>
            </a:r>
            <a:r>
              <a:rPr lang="ko-KR" altLang="en-US" sz="1800" b="1" dirty="0">
                <a:solidFill>
                  <a:schemeClr val="tx1"/>
                </a:solidFill>
              </a:rPr>
              <a:t>것을 원칙으로 한다</a:t>
            </a:r>
            <a:r>
              <a:rPr lang="en-US" altLang="ko-KR" sz="18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8F5CF0F-BF37-434D-9906-BDD7F8CDF2A3}"/>
              </a:ext>
            </a:extLst>
          </p:cNvPr>
          <p:cNvSpPr/>
          <p:nvPr/>
        </p:nvSpPr>
        <p:spPr>
          <a:xfrm>
            <a:off x="8595250" y="1884794"/>
            <a:ext cx="3538231" cy="29791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1"/>
                </a:solidFill>
              </a:rPr>
              <a:t>니어미스</a:t>
            </a:r>
            <a:r>
              <a:rPr lang="en-US" altLang="ko-KR" sz="1800" b="1" dirty="0">
                <a:solidFill>
                  <a:schemeClr val="tx1"/>
                </a:solidFill>
              </a:rPr>
              <a:t>(Near Miss)</a:t>
            </a:r>
            <a:r>
              <a:rPr lang="ko-KR" altLang="en-US" sz="1800" b="1" dirty="0">
                <a:solidFill>
                  <a:schemeClr val="tx1"/>
                </a:solidFill>
              </a:rPr>
              <a:t>란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최근 어린이집에서의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00" b="1" dirty="0">
                <a:solidFill>
                  <a:schemeClr val="tx1"/>
                </a:solidFill>
              </a:rPr>
              <a:t>아동학대도 </a:t>
            </a:r>
            <a:r>
              <a:rPr lang="ko-KR" altLang="en-US" sz="1800" b="1" dirty="0" err="1">
                <a:solidFill>
                  <a:schemeClr val="tx1"/>
                </a:solidFill>
              </a:rPr>
              <a:t>니어미스</a:t>
            </a:r>
            <a:r>
              <a:rPr lang="ko-KR" altLang="en-US" sz="1800" b="1" dirty="0">
                <a:solidFill>
                  <a:schemeClr val="tx1"/>
                </a:solidFill>
              </a:rPr>
              <a:t> 수준에서 적극적으로 관리되어야 한다는 관점이 확대되고 있다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800" b="1" dirty="0">
                <a:solidFill>
                  <a:schemeClr val="tx1"/>
                </a:solidFill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</a:rPr>
              <a:t>한국보육진흥원</a:t>
            </a:r>
            <a:r>
              <a:rPr lang="en-US" altLang="ko-KR" sz="1800" b="1" dirty="0">
                <a:solidFill>
                  <a:schemeClr val="tx1"/>
                </a:solidFill>
              </a:rPr>
              <a:t>, 2023). </a:t>
            </a:r>
          </a:p>
        </p:txBody>
      </p:sp>
    </p:spTree>
    <p:extLst>
      <p:ext uri="{BB962C8B-B14F-4D97-AF65-F5344CB8AC3E}">
        <p14:creationId xmlns:p14="http://schemas.microsoft.com/office/powerpoint/2010/main" val="1353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587" y="-36854"/>
            <a:ext cx="12393586" cy="6412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1584" y="229810"/>
            <a:ext cx="1752372" cy="203174"/>
          </a:xfrm>
          <a:prstGeom prst="rect">
            <a:avLst/>
          </a:prstGeom>
        </p:spPr>
        <p:txBody>
          <a:bodyPr lIns="0" tIns="14392" rIns="0" bIns="14392" rtlCol="0" anchor="ctr"/>
          <a:lstStyle/>
          <a:p>
            <a:pPr lvl="0" algn="l">
              <a:lnSpc>
                <a:spcPct val="99600"/>
              </a:lnSpc>
            </a:pPr>
            <a:r>
              <a:rPr lang="en-US" sz="1133">
                <a:solidFill>
                  <a:srgbClr val="EBE4DF"/>
                </a:solidFill>
                <a:latin typeface="SB AggroOTF Medium"/>
                <a:ea typeface="SB AggroOTF Medium"/>
                <a:cs typeface="SB AggroOTF Medium"/>
              </a:rPr>
              <a:t>GREEN WASHING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5235" y="1017108"/>
            <a:ext cx="11377718" cy="819043"/>
          </a:xfrm>
          <a:prstGeom prst="rect">
            <a:avLst/>
          </a:prstGeom>
        </p:spPr>
        <p:txBody>
          <a:bodyPr lIns="0" tIns="58412" rIns="0" bIns="58412" rtlCol="0" anchor="ctr"/>
          <a:lstStyle/>
          <a:p>
            <a:pPr lvl="0" algn="l">
              <a:lnSpc>
                <a:spcPct val="99600"/>
              </a:lnSpc>
            </a:pPr>
            <a:r>
              <a:rPr lang="en-US" sz="32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니어미스의</a:t>
            </a:r>
            <a:r>
              <a:rPr lang="en-US" sz="32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 </a:t>
            </a:r>
            <a:r>
              <a:rPr lang="en-US" sz="32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실제</a:t>
            </a:r>
            <a:r>
              <a:rPr lang="en-US" sz="32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 </a:t>
            </a:r>
            <a:r>
              <a:rPr lang="en-US" sz="32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사례</a:t>
            </a:r>
            <a:endParaRPr lang="en-US" sz="3200" spc="-300" dirty="0">
              <a:solidFill>
                <a:srgbClr val="2F6B20"/>
              </a:solidFill>
              <a:latin typeface="SB AggroOTF Bold"/>
              <a:ea typeface="SB AggroOTF Bold"/>
              <a:cs typeface="SB AggroOTF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889" y="2002333"/>
            <a:ext cx="12393586" cy="4641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 rot="-10800000">
            <a:off x="-253967" y="1995984"/>
            <a:ext cx="12698346" cy="126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47000"/>
          </a:blip>
          <a:stretch>
            <a:fillRect/>
          </a:stretch>
        </p:blipFill>
        <p:spPr>
          <a:xfrm rot="-5400000">
            <a:off x="3733313" y="4357876"/>
            <a:ext cx="4749182" cy="126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 rot="-10800000">
            <a:off x="-253967" y="4313432"/>
            <a:ext cx="12698346" cy="126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6665" y="2910265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아이가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밥을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먹지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않고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투정을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부릴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때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순간적으로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홧김에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식판을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거칠게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뺏으려다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멈춘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상황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감정적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한계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임박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상태로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학대로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넘어가기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직전의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위험한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순간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스스로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이성을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잃을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뻔한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것을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인지한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아차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사고</a:t>
            </a:r>
            <a:endParaRPr lang="en-US" sz="1400" b="1" dirty="0">
              <a:solidFill>
                <a:srgbClr val="C0000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6665" y="2491219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식판을 거칠게 뺏으려다 멈춘 상황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61871" y="2910265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우는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아이를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달래기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위해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자기도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모르게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아이의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팔을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홧김에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팍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잡아당겼다가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아차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싶어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힘을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뺀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순간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신체적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거친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접촉으로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이어질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뻔한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위험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상황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감정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조절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실패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직전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단계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61871" y="2491219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아이의 팔을 홧김에 잡아당겼다가 힘을 뺀 순간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6665" y="5240411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다른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업무나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스마트폰을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보느라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아이가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교실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구석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위험한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교구장에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올라가는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것을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직전에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발견하고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소리쳐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막은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경우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물리적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방치로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인한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안전사고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발생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직전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상황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주의력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분산과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업무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과부하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징후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6665" y="4821366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위험한 상황을 직전에 발견하고 막은 경우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61871" y="5240411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니어미스가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반복적으로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발생하는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것은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교사의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심각한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스트레스와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감정적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소진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상태를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의미</a:t>
            </a:r>
            <a:endParaRPr lang="en-US" sz="1400" b="1" dirty="0">
              <a:solidFill>
                <a:srgbClr val="C0000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원장은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즉시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해당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면담하여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감정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상태를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파악하고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조율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필요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32800"/>
              </a:lnSpc>
            </a:pP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대형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학대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사고로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발전하기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전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선제적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개입이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필수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61871" y="4821366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원장의 즉각적인 중재가 필요한 징후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60606" y="3403123"/>
            <a:ext cx="9975844" cy="457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0590" y="909514"/>
            <a:ext cx="3161888" cy="641266"/>
          </a:xfrm>
          <a:prstGeom prst="rect">
            <a:avLst/>
          </a:prstGeom>
        </p:spPr>
        <p:txBody>
          <a:bodyPr lIns="0" tIns="0" rIns="0" bIns="45714" rtlCol="0" anchor="b"/>
          <a:lstStyle/>
          <a:p>
            <a:pPr lvl="0" algn="l">
              <a:lnSpc>
                <a:spcPct val="99600"/>
              </a:lnSpc>
            </a:pPr>
            <a:r>
              <a:rPr lang="en-US" sz="28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하인리히</a:t>
            </a:r>
            <a:r>
              <a:rPr lang="en-US" sz="2800" dirty="0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 </a:t>
            </a:r>
            <a:r>
              <a:rPr lang="en-US" sz="28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법칙</a:t>
            </a:r>
            <a:endParaRPr lang="en-US" sz="2800" dirty="0">
              <a:solidFill>
                <a:srgbClr val="343434"/>
              </a:solidFill>
              <a:latin typeface="MaruBuri SemiBold"/>
              <a:ea typeface="MaruBuri SemiBold"/>
              <a:cs typeface="MaruBuri Semi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81144" y="934569"/>
            <a:ext cx="3658278" cy="2857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 dirty="0">
                <a:solidFill>
                  <a:srgbClr val="000000"/>
                </a:solidFill>
                <a:latin typeface="MARU BuriOTF Beta"/>
                <a:ea typeface="MARU BuriOTF Beta"/>
                <a:cs typeface="MARU BuriOTF Beta"/>
              </a:rPr>
              <a:t>1건의 </a:t>
            </a:r>
            <a:r>
              <a:rPr lang="en-US" sz="1600" b="1" dirty="0" err="1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중대</a:t>
            </a:r>
            <a:r>
              <a:rPr lang="en-US" sz="1600" b="1" dirty="0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아동학대</a:t>
            </a:r>
            <a:endParaRPr lang="en-US" sz="1600" b="1" dirty="0">
              <a:solidFill>
                <a:srgbClr val="FF0000"/>
              </a:solidFill>
              <a:latin typeface="MARU BuriOTF Beta"/>
              <a:ea typeface="MARU BuriOTF Beta"/>
              <a:cs typeface="MARU BuriOTF Bet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82791" y="1385360"/>
            <a:ext cx="3643932" cy="18526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언론에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보도되는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구속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및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어린이집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폐쇄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  </a:t>
            </a: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수준의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사건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중대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아동학대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1건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발생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사회적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파장과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법적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처벌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어린이집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운영의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치명적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위기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05038" y="934569"/>
            <a:ext cx="3506792" cy="2857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 dirty="0">
                <a:solidFill>
                  <a:srgbClr val="000000"/>
                </a:solidFill>
                <a:latin typeface="MARU BuriOTF Beta"/>
                <a:ea typeface="MARU BuriOTF Beta"/>
                <a:cs typeface="MARU BuriOTF Beta"/>
              </a:rPr>
              <a:t>29건의 </a:t>
            </a:r>
            <a:r>
              <a:rPr lang="en-US" sz="1600" b="1" dirty="0" err="1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경미한</a:t>
            </a:r>
            <a:r>
              <a:rPr lang="en-US" sz="1600" b="1" dirty="0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학대</a:t>
            </a:r>
            <a:endParaRPr lang="en-US" sz="1600" b="1" dirty="0">
              <a:solidFill>
                <a:srgbClr val="FF0000"/>
              </a:solidFill>
              <a:latin typeface="MARU BuriOTF Beta"/>
              <a:ea typeface="MARU BuriOTF Beta"/>
              <a:cs typeface="MARU BuriOTF Be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05038" y="1385360"/>
            <a:ext cx="3493040" cy="18526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법적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처벌이나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행정처분을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받는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사건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정서적·신체적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학대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의심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사건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29건</a:t>
            </a: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명백한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학대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징후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존재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신고와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조사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대상이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되는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단계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1144" y="3982172"/>
            <a:ext cx="3658278" cy="2857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 dirty="0">
                <a:solidFill>
                  <a:srgbClr val="000000"/>
                </a:solidFill>
                <a:latin typeface="MARU BuriOTF Beta"/>
                <a:ea typeface="MARU BuriOTF Beta"/>
                <a:cs typeface="MARU BuriOTF Beta"/>
              </a:rPr>
              <a:t>300건의 </a:t>
            </a:r>
            <a:r>
              <a:rPr lang="en-US" sz="1600" b="1" dirty="0" err="1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니어미스</a:t>
            </a:r>
            <a:r>
              <a:rPr lang="en-US" sz="1600" b="1" dirty="0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잠재적 징후</a:t>
            </a:r>
            <a:r>
              <a:rPr lang="en-US" altLang="ko-KR" sz="1600" b="1" dirty="0">
                <a:solidFill>
                  <a:srgbClr val="FF0000"/>
                </a:solidFill>
                <a:latin typeface="MARU BuriOTF Beta"/>
                <a:ea typeface="MARU BuriOTF Beta"/>
                <a:cs typeface="MARU BuriOTF Beta"/>
              </a:rPr>
              <a:t>)</a:t>
            </a:r>
            <a:endParaRPr lang="en-US" sz="1600" b="1" dirty="0">
              <a:solidFill>
                <a:srgbClr val="FF0000"/>
              </a:solidFill>
              <a:latin typeface="MARU BuriOTF Beta"/>
              <a:ea typeface="MARU BuriOTF Beta"/>
              <a:cs typeface="MARU BuriOTF Bet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82791" y="4432962"/>
            <a:ext cx="3643932" cy="1777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교사가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이성을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잃고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손이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올라가려다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     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멈춘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순간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소리를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지르려다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삼킨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순간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아이를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밀치려다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멈춘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아차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상황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혼자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끙끙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앓으며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참아낸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300번의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신호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 algn="l">
              <a:lnSpc>
                <a:spcPct val="132800"/>
              </a:lnSpc>
            </a:pP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05038" y="3982172"/>
            <a:ext cx="3506792" cy="2857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20317" rtlCol="0" anchor="b"/>
          <a:lstStyle/>
          <a:p>
            <a:pPr lvl="0" algn="l">
              <a:lnSpc>
                <a:spcPct val="99600"/>
              </a:lnSpc>
            </a:pPr>
            <a:r>
              <a:rPr lang="en-US" sz="1600" b="1">
                <a:solidFill>
                  <a:srgbClr val="000000"/>
                </a:solidFill>
                <a:latin typeface="MARU BuriOTF Beta"/>
                <a:ea typeface="MARU BuriOTF Beta"/>
                <a:cs typeface="MARU BuriOTF Beta"/>
              </a:rPr>
              <a:t>원장의 역할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05038" y="4432963"/>
            <a:ext cx="3499916" cy="1777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300번의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니어미스를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놓치면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</a:p>
          <a:p>
            <a:pPr lvl="0" algn="l">
              <a:lnSpc>
                <a:spcPct val="1328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       1번의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대형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사고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발생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교사의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위험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신호를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조기에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포착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심리적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안전망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구축이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핵</a:t>
            </a:r>
            <a:r>
              <a:rPr lang="ko-KR" alt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심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예방적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개입과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지원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시스템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마</a:t>
            </a:r>
            <a:r>
              <a:rPr lang="ko-KR" alt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련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 algn="l">
              <a:lnSpc>
                <a:spcPct val="132800"/>
              </a:lnSpc>
              <a:buFontTx/>
              <a:buChar char="-"/>
            </a:pP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1A526-ED38-41EC-95F5-428D6C2B799B}"/>
              </a:ext>
            </a:extLst>
          </p:cNvPr>
          <p:cNvSpPr txBox="1"/>
          <p:nvPr/>
        </p:nvSpPr>
        <p:spPr>
          <a:xfrm>
            <a:off x="175815" y="2060206"/>
            <a:ext cx="3975175" cy="337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u="none" strike="noStrike" dirty="0">
                <a:effectLst/>
                <a:latin typeface="Arial" panose="020B0604020202020204" pitchFamily="34" charset="0"/>
              </a:rPr>
              <a:t>하인리히 법칙</a:t>
            </a:r>
            <a:r>
              <a:rPr lang="en-US" altLang="ko-KR" sz="1600" b="1" u="none" strike="noStrike" dirty="0">
                <a:effectLst/>
                <a:latin typeface="Arial" panose="020B0604020202020204" pitchFamily="34" charset="0"/>
              </a:rPr>
              <a:t>(Heinrich's Law)</a:t>
            </a:r>
          </a:p>
          <a:p>
            <a:pPr>
              <a:lnSpc>
                <a:spcPct val="150000"/>
              </a:lnSpc>
            </a:pP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대형 사고가 발생하기 전에 반드시 그와 관련된 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경미한 사고와 사소한 전조 증상</a:t>
            </a: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들이 반복된다는 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통계적 법칙</a:t>
            </a:r>
            <a:endParaRPr lang="en-US" altLang="ko-KR" sz="1600" b="1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600" b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0" u="none" strike="noStrike" dirty="0">
                <a:effectLst/>
                <a:latin typeface="Arial" panose="020B0604020202020204" pitchFamily="34" charset="0"/>
              </a:rPr>
              <a:t> 1931</a:t>
            </a: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년 미국의 보험회사 직원이었던 </a:t>
            </a:r>
            <a:endParaRPr lang="en-US" altLang="ko-KR" sz="1600" b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0" u="none" strike="noStrike" dirty="0" err="1">
                <a:effectLst/>
                <a:latin typeface="Arial" panose="020B0604020202020204" pitchFamily="34" charset="0"/>
              </a:rPr>
              <a:t>허버트</a:t>
            </a: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 하인리히</a:t>
            </a:r>
            <a:r>
              <a:rPr lang="en-US" altLang="ko-KR" sz="1600" b="0" u="none" strike="noStrike" dirty="0">
                <a:effectLst/>
                <a:latin typeface="Arial" panose="020B0604020202020204" pitchFamily="34" charset="0"/>
              </a:rPr>
              <a:t>(Herbert William Heinrich)</a:t>
            </a: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가 수만 건의 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산업재해 자료 분석</a:t>
            </a:r>
            <a:r>
              <a:rPr lang="en-US" altLang="ko-KR" sz="1600" b="0" u="none" strike="noStrike" dirty="0">
                <a:effectLst/>
                <a:latin typeface="Arial" panose="020B0604020202020204" pitchFamily="34" charset="0"/>
              </a:rPr>
              <a:t>,</a:t>
            </a: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 도출해 낸</a:t>
            </a:r>
            <a:r>
              <a:rPr lang="en-US" altLang="ko-KR" sz="1600" b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altLang="ko-KR" sz="1600" b="1" u="none" strike="noStrike" dirty="0">
                <a:effectLst/>
                <a:latin typeface="Arial" panose="020B0604020202020204" pitchFamily="34" charset="0"/>
              </a:rPr>
              <a:t>'1:29:300</a:t>
            </a:r>
            <a:r>
              <a:rPr lang="ko-KR" altLang="en-US" sz="1600" b="1" u="none" strike="noStrike" dirty="0">
                <a:effectLst/>
                <a:latin typeface="Arial" panose="020B0604020202020204" pitchFamily="34" charset="0"/>
              </a:rPr>
              <a:t>의 법칙</a:t>
            </a:r>
            <a:r>
              <a:rPr lang="en-US" altLang="ko-KR" sz="1600" b="1" u="none" strike="noStrike" dirty="0">
                <a:effectLst/>
                <a:latin typeface="Arial" panose="020B0604020202020204" pitchFamily="34" charset="0"/>
              </a:rPr>
              <a:t>'</a:t>
            </a:r>
            <a:r>
              <a:rPr lang="ko-KR" altLang="en-US" sz="1600" b="0" u="none" strike="noStrike" dirty="0">
                <a:effectLst/>
                <a:latin typeface="Arial" panose="020B0604020202020204" pitchFamily="34" charset="0"/>
              </a:rPr>
              <a:t>으로도 잘 알려짐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58" y="2572656"/>
            <a:ext cx="2977762" cy="8571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313545" y="3652016"/>
            <a:ext cx="476188" cy="444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65931" y="2845670"/>
            <a:ext cx="2571415" cy="317459"/>
          </a:xfrm>
          <a:prstGeom prst="rect">
            <a:avLst/>
          </a:prstGeom>
        </p:spPr>
        <p:txBody>
          <a:bodyPr lIns="0" tIns="22857" rIns="0" bIns="22857" rtlCol="0" anchor="ctr"/>
          <a:lstStyle/>
          <a:p>
            <a:pPr lvl="0" algn="ctr">
              <a:lnSpc>
                <a:spcPct val="99600"/>
              </a:lnSpc>
            </a:pPr>
            <a:r>
              <a:rPr lang="en-US" sz="1800" spc="-50">
                <a:solidFill>
                  <a:srgbClr val="000000"/>
                </a:solidFill>
                <a:latin typeface="MaruBuri Bold"/>
                <a:ea typeface="MaruBuri Bold"/>
                <a:cs typeface="MaruBuri Bold"/>
              </a:rPr>
              <a:t>정의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0155" y="788538"/>
            <a:ext cx="10812642" cy="6412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3599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미세 학대의 개념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59102" y="2277666"/>
            <a:ext cx="5288861" cy="37174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>
              <a:lnSpc>
                <a:spcPct val="2000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신체적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폭력이나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명백한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방임은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아님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아이의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자존감과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정서를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미세하게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갉아먹는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행위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일상적이고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반복적인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부적절한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대우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'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가면을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쓴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학대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’ 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라고도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불림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공식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법적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용어는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아니지만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아동복지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현장에서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중요한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개념</a:t>
            </a:r>
            <a:endParaRPr lang="en-US" sz="1600" b="1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아동의</a:t>
            </a:r>
            <a:r>
              <a:rPr lang="en-US" sz="1600" b="1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심리와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정서에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장기적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악영향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587" y="-36854"/>
            <a:ext cx="12393586" cy="6412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1584" y="229810"/>
            <a:ext cx="1752372" cy="203174"/>
          </a:xfrm>
          <a:prstGeom prst="rect">
            <a:avLst/>
          </a:prstGeom>
        </p:spPr>
        <p:txBody>
          <a:bodyPr lIns="0" tIns="14392" rIns="0" bIns="14392" rtlCol="0" anchor="ctr"/>
          <a:lstStyle/>
          <a:p>
            <a:pPr lvl="0" algn="l">
              <a:lnSpc>
                <a:spcPct val="99600"/>
              </a:lnSpc>
            </a:pPr>
            <a:r>
              <a:rPr lang="en-US" sz="1133">
                <a:solidFill>
                  <a:srgbClr val="EBE4DF"/>
                </a:solidFill>
                <a:latin typeface="SB AggroOTF Medium"/>
                <a:ea typeface="SB AggroOTF Medium"/>
                <a:cs typeface="SB AggroOTF Medium"/>
              </a:rPr>
              <a:t>GREEN WASHING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5235" y="1017108"/>
            <a:ext cx="11377718" cy="819043"/>
          </a:xfrm>
          <a:prstGeom prst="rect">
            <a:avLst/>
          </a:prstGeom>
        </p:spPr>
        <p:txBody>
          <a:bodyPr lIns="0" tIns="58412" rIns="0" bIns="58412" rtlCol="0" anchor="ctr"/>
          <a:lstStyle/>
          <a:p>
            <a:pPr lvl="0" algn="l">
              <a:lnSpc>
                <a:spcPct val="99600"/>
              </a:lnSpc>
            </a:pPr>
            <a:r>
              <a:rPr lang="en-US" sz="24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미세학대란</a:t>
            </a:r>
            <a:r>
              <a:rPr 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889" y="1930325"/>
            <a:ext cx="12393586" cy="4641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7000"/>
          </a:blip>
          <a:stretch>
            <a:fillRect/>
          </a:stretch>
        </p:blipFill>
        <p:spPr>
          <a:xfrm rot="-10800000">
            <a:off x="-253967" y="1923976"/>
            <a:ext cx="12698346" cy="126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 amt="47000"/>
          </a:blip>
          <a:stretch>
            <a:fillRect/>
          </a:stretch>
        </p:blipFill>
        <p:spPr>
          <a:xfrm rot="-5400000">
            <a:off x="3733313" y="4285868"/>
            <a:ext cx="4749182" cy="126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47000"/>
          </a:blip>
          <a:stretch>
            <a:fillRect/>
          </a:stretch>
        </p:blipFill>
        <p:spPr>
          <a:xfrm rot="-10800000">
            <a:off x="-253967" y="4241424"/>
            <a:ext cx="12698346" cy="126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6665" y="2838257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현장에서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흔히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듣는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'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어쩔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수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없다'는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말</a:t>
            </a: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미세학대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(Micro-abuse)를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정당화하는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위험한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사고방식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바쁜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일상이라는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미명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하에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아동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권리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침해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발생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교사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스스로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학대가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아닌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훈육으로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착각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6665" y="2419211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150000"/>
              </a:lnSpc>
            </a:pPr>
            <a:r>
              <a:rPr lang="en-US" sz="1600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'애들 보려면 어쩔 수 없다'는 합리화의 위험성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61871" y="2838257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밥을</a:t>
            </a:r>
            <a:r>
              <a:rPr lang="en-US" sz="1400" b="1" dirty="0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늦게</a:t>
            </a:r>
            <a:r>
              <a:rPr lang="en-US" sz="1400" b="1" dirty="0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먹는</a:t>
            </a:r>
            <a:r>
              <a:rPr lang="en-US" sz="1400" b="1" dirty="0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아이의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식판을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말없이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치워버리는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행동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단체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활동에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참여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안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한다고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구석에</a:t>
            </a:r>
            <a:r>
              <a:rPr lang="en-US" sz="1400" b="1" dirty="0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방치하는</a:t>
            </a:r>
            <a:r>
              <a:rPr lang="en-US" sz="1400" b="1" dirty="0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행동</a:t>
            </a:r>
            <a:endParaRPr lang="en-US" sz="1400" b="1" dirty="0">
              <a:solidFill>
                <a:srgbClr val="FF000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무심코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행해지는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일상적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비존중</a:t>
            </a:r>
            <a:r>
              <a:rPr lang="en-US" sz="1400" b="1" dirty="0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retendard Medium"/>
                <a:ea typeface="Pretendard Medium"/>
                <a:cs typeface="Pretendard Medium"/>
              </a:rPr>
              <a:t>행위들</a:t>
            </a:r>
            <a:endParaRPr lang="en-US" sz="1400" b="1" dirty="0">
              <a:solidFill>
                <a:srgbClr val="FF000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아동에게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누적되는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정서적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상처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61871" y="2419211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150000"/>
              </a:lnSpc>
            </a:pPr>
            <a:r>
              <a:rPr lang="en-US" sz="1600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실제 사례: 일상 속 미세학대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6665" y="5168403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원장이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요구하는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'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일사불란한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통제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중심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보육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'</a:t>
            </a: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아동의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개별성과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자율성을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무시하는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획일적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지도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효율성을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앞세워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아동을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물건처럼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다루는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태도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이러한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환경이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학대를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유발하는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구조적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원인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6665" y="4749358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150000"/>
              </a:lnSpc>
            </a:pPr>
            <a:r>
              <a:rPr lang="en-US" sz="1600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일사불란한 통제 중심 보육의 문제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61871" y="5168403"/>
            <a:ext cx="5619018" cy="11047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학문적으로는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'</a:t>
            </a:r>
            <a:r>
              <a:rPr lang="en-US" sz="1400" b="1" dirty="0" err="1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미세공격</a:t>
            </a:r>
            <a:r>
              <a:rPr lang="en-US" sz="1400" b="1" dirty="0">
                <a:solidFill>
                  <a:srgbClr val="C00000"/>
                </a:solidFill>
                <a:latin typeface="Pretendard Medium"/>
                <a:ea typeface="Pretendard Medium"/>
                <a:cs typeface="Pretendard Medium"/>
              </a:rPr>
              <a:t>(Micro-aggression)'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으로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번역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아동학대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처벌법상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명백한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형사처벌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대상은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아님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일상에서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무심코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행해지는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아동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권리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침해와</a:t>
            </a:r>
            <a:r>
              <a:rPr lang="en-US" sz="1400" b="1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b="1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비존중</a:t>
            </a:r>
            <a:endParaRPr lang="en-US" sz="1400" b="1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아이에게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정서적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상처와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위축을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주는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누적형</a:t>
            </a:r>
            <a:r>
              <a:rPr lang="en-US" sz="1400" dirty="0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2F6B20"/>
                </a:solidFill>
                <a:latin typeface="Pretendard Medium"/>
                <a:ea typeface="Pretendard Medium"/>
                <a:cs typeface="Pretendard Medium"/>
              </a:rPr>
              <a:t>학대</a:t>
            </a:r>
            <a:endParaRPr lang="en-US" sz="1400" dirty="0">
              <a:solidFill>
                <a:srgbClr val="2F6B20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61871" y="4749358"/>
            <a:ext cx="5625367" cy="285713"/>
          </a:xfrm>
          <a:prstGeom prst="rect">
            <a:avLst/>
          </a:prstGeom>
        </p:spPr>
        <p:txBody>
          <a:bodyPr lIns="0" tIns="0" rIns="0" bIns="20317" rtlCol="0" anchor="b"/>
          <a:lstStyle/>
          <a:p>
            <a:pPr lvl="0" algn="l">
              <a:lnSpc>
                <a:spcPct val="150000"/>
              </a:lnSpc>
            </a:pPr>
            <a:r>
              <a:rPr lang="en-US" sz="1600">
                <a:solidFill>
                  <a:srgbClr val="294721"/>
                </a:solidFill>
                <a:latin typeface="SB AggroOTF Medium"/>
                <a:ea typeface="SB AggroOTF Medium"/>
                <a:cs typeface="SB AggroOTF Medium"/>
              </a:rPr>
              <a:t>미세학대의 학문적 정의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5390" y="534571"/>
            <a:ext cx="10044392" cy="6412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3599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미세 학대의 특징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88" y="1726200"/>
            <a:ext cx="2869826" cy="2184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730" y="1726200"/>
            <a:ext cx="2869826" cy="21841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066" y="1726200"/>
            <a:ext cx="2869826" cy="2184116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543F71BB-7859-4AA6-A3CF-DC6EF8019221}"/>
              </a:ext>
            </a:extLst>
          </p:cNvPr>
          <p:cNvSpPr txBox="1"/>
          <p:nvPr/>
        </p:nvSpPr>
        <p:spPr>
          <a:xfrm>
            <a:off x="1606177" y="4149874"/>
            <a:ext cx="4120424" cy="1800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일상적이고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사소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해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보여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인지하기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어려움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행위자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(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교사나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부모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)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조차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학대임을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인지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못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함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반복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적이고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지속적으로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발생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900184D2-86F8-47BE-ABEF-B4FFE53C9CF2}"/>
              </a:ext>
            </a:extLst>
          </p:cNvPr>
          <p:cNvSpPr txBox="1"/>
          <p:nvPr/>
        </p:nvSpPr>
        <p:spPr>
          <a:xfrm>
            <a:off x="6583294" y="4149874"/>
            <a:ext cx="4120424" cy="1800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외부에서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발견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하기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매우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어려움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CCTV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로도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포착되지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않는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경우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많음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아이의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내면을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서서히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파괴함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영유아가 다가와 말을 걸거나 옷자락을 당길 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서류 업무나 스마트폰을 보느라 눈을 맞추지 않고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영혼 없이 대답한 적이 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27E50-9375-4201-8B9C-40670F741172}"/>
              </a:ext>
            </a:extLst>
          </p:cNvPr>
          <p:cNvSpPr txBox="1"/>
          <p:nvPr/>
        </p:nvSpPr>
        <p:spPr>
          <a:xfrm>
            <a:off x="1351545" y="1038277"/>
            <a:ext cx="6225988" cy="51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정서적 존중과 소통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말투와 태도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780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0710" y="837506"/>
            <a:ext cx="3511093" cy="6412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20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미세</a:t>
            </a:r>
            <a:r>
              <a:rPr lang="en-US" sz="2000" dirty="0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 </a:t>
            </a:r>
            <a:r>
              <a:rPr lang="en-US" sz="20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학대</a:t>
            </a:r>
            <a:r>
              <a:rPr lang="en-US" sz="2000" dirty="0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 </a:t>
            </a:r>
            <a:r>
              <a:rPr lang="en-US" sz="20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개념이</a:t>
            </a:r>
            <a:r>
              <a:rPr lang="en-US" sz="2000" dirty="0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 </a:t>
            </a:r>
            <a:r>
              <a:rPr lang="en-US" sz="20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중요한</a:t>
            </a:r>
            <a:r>
              <a:rPr lang="en-US" sz="2000" dirty="0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 </a:t>
            </a:r>
            <a:r>
              <a:rPr lang="en-US" sz="2000" dirty="0" err="1">
                <a:solidFill>
                  <a:srgbClr val="343434"/>
                </a:solidFill>
                <a:latin typeface="MaruBuri SemiBold"/>
                <a:ea typeface="MaruBuri SemiBold"/>
                <a:cs typeface="MaruBuri SemiBold"/>
              </a:rPr>
              <a:t>이유</a:t>
            </a:r>
            <a:endParaRPr lang="en-US" sz="2000" dirty="0">
              <a:solidFill>
                <a:srgbClr val="343434"/>
              </a:solidFill>
              <a:latin typeface="MaruBuri SemiBold"/>
              <a:ea typeface="MaruBuri SemiBold"/>
              <a:cs typeface="MaruBuri Semi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86" y="1798208"/>
            <a:ext cx="2869826" cy="2184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6" y="1798208"/>
            <a:ext cx="2869826" cy="21841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496" y="1798208"/>
            <a:ext cx="2869826" cy="21841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6D25E8-A1EE-405D-9C1A-8AC00C7C8D67}"/>
              </a:ext>
            </a:extLst>
          </p:cNvPr>
          <p:cNvSpPr txBox="1"/>
          <p:nvPr/>
        </p:nvSpPr>
        <p:spPr>
          <a:xfrm>
            <a:off x="1455784" y="4149875"/>
            <a:ext cx="4320480" cy="16561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모든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큰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아동학대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사건의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시발점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미세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학대를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방치하고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합리화하는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것에서</a:t>
            </a:r>
            <a:r>
              <a:rPr lang="en-US" sz="16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시작</a:t>
            </a:r>
            <a:endParaRPr lang="en-US" sz="16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아동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권리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민감성을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깨우는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핵심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개념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55E5DD5E-444E-42CF-BA41-5A5068E561E9}"/>
              </a:ext>
            </a:extLst>
          </p:cNvPr>
          <p:cNvSpPr txBox="1"/>
          <p:nvPr/>
        </p:nvSpPr>
        <p:spPr>
          <a:xfrm>
            <a:off x="5951190" y="4221882"/>
            <a:ext cx="4793626" cy="15841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rtlCol="0" anchor="t"/>
          <a:lstStyle/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'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나는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때리지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않으니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학대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안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한다'는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20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확신</a:t>
            </a:r>
            <a:r>
              <a:rPr lang="en-US" sz="2000" b="1" spc="-50" dirty="0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20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흔들기</a:t>
            </a:r>
            <a:endParaRPr lang="en-US" sz="2000" b="1" spc="-50" dirty="0">
              <a:solidFill>
                <a:srgbClr val="C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원내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문화를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'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통제'에서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'</a:t>
            </a:r>
            <a:r>
              <a:rPr lang="en-US" sz="1600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존중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'으로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전환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  <a:p>
            <a:pPr lvl="0">
              <a:lnSpc>
                <a:spcPct val="200000"/>
              </a:lnSpc>
            </a:pP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- </a:t>
            </a:r>
            <a:r>
              <a:rPr lang="en-US" sz="1600" b="1" spc="-50" dirty="0" err="1">
                <a:solidFill>
                  <a:srgbClr val="C00000"/>
                </a:solidFill>
                <a:latin typeface="Pretendard Light"/>
                <a:ea typeface="Pretendard Light"/>
                <a:cs typeface="Pretendard Light"/>
              </a:rPr>
              <a:t>예방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의</a:t>
            </a:r>
            <a:r>
              <a:rPr lang="en-US" sz="1600" spc="-50" dirty="0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600" spc="-50" dirty="0" err="1">
                <a:solidFill>
                  <a:srgbClr val="000000"/>
                </a:solidFill>
                <a:latin typeface="Pretendard Light"/>
                <a:ea typeface="Pretendard Light"/>
                <a:cs typeface="Pretendard Light"/>
              </a:rPr>
              <a:t>출발점</a:t>
            </a:r>
            <a:endParaRPr lang="en-US" sz="1600" spc="-50" dirty="0">
              <a:solidFill>
                <a:srgbClr val="000000"/>
              </a:solidFill>
              <a:latin typeface="Pretendard Light"/>
              <a:ea typeface="Pretendard Light"/>
              <a:cs typeface="Pretendard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587" y="-36854"/>
            <a:ext cx="12393586" cy="6412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1584" y="229810"/>
            <a:ext cx="1752372" cy="203174"/>
          </a:xfrm>
          <a:prstGeom prst="rect">
            <a:avLst/>
          </a:prstGeom>
        </p:spPr>
        <p:txBody>
          <a:bodyPr lIns="0" tIns="14392" rIns="0" bIns="14392" rtlCol="0" anchor="ctr"/>
          <a:lstStyle/>
          <a:p>
            <a:pPr lvl="0" algn="l">
              <a:lnSpc>
                <a:spcPct val="99600"/>
              </a:lnSpc>
            </a:pPr>
            <a:r>
              <a:rPr lang="en-US" sz="1133">
                <a:solidFill>
                  <a:srgbClr val="EBE4DF"/>
                </a:solidFill>
                <a:latin typeface="SB AggroOTF Medium"/>
                <a:ea typeface="SB AggroOTF Medium"/>
                <a:cs typeface="SB AggroOTF Medium"/>
              </a:rPr>
              <a:t>GREEN WASHING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5235" y="1017108"/>
            <a:ext cx="11377718" cy="819043"/>
          </a:xfrm>
          <a:prstGeom prst="rect">
            <a:avLst/>
          </a:prstGeom>
        </p:spPr>
        <p:txBody>
          <a:bodyPr lIns="0" tIns="58412" rIns="0" bIns="58412" rtlCol="0" anchor="ctr"/>
          <a:lstStyle/>
          <a:p>
            <a:pPr lvl="0" algn="l">
              <a:lnSpc>
                <a:spcPct val="99600"/>
              </a:lnSpc>
            </a:pPr>
            <a:r>
              <a:rPr lang="en-US" sz="24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미세학대</a:t>
            </a:r>
            <a:r>
              <a:rPr 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 </a:t>
            </a:r>
            <a:r>
              <a:rPr lang="ko-KR" alt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의 </a:t>
            </a:r>
            <a:r>
              <a:rPr 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예(</a:t>
            </a:r>
            <a:r>
              <a:rPr lang="ko-KR" alt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비아냥 </a:t>
            </a:r>
            <a:r>
              <a:rPr lang="ko-KR" altLang="en-US" sz="24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거림</a:t>
            </a:r>
            <a:r>
              <a:rPr lang="en-US" altLang="ko-KR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,  </a:t>
            </a:r>
            <a:r>
              <a:rPr lang="ko-KR" altLang="en-US" sz="24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영혼없는</a:t>
            </a:r>
            <a:r>
              <a:rPr lang="ko-KR" alt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 대답</a:t>
            </a:r>
            <a:r>
              <a:rPr lang="en-US" altLang="ko-KR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, </a:t>
            </a:r>
            <a:r>
              <a:rPr lang="ko-KR" altLang="en-US" sz="2400" spc="-300" dirty="0" err="1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낙인찍기</a:t>
            </a:r>
            <a:r>
              <a:rPr lang="en-US" altLang="ko-KR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, </a:t>
            </a:r>
            <a:r>
              <a:rPr lang="ko-KR" altLang="en-US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비교하기</a:t>
            </a:r>
            <a:r>
              <a:rPr lang="en-US" altLang="ko-KR" sz="2400" spc="-300" dirty="0">
                <a:solidFill>
                  <a:srgbClr val="2F6B20"/>
                </a:solidFill>
                <a:latin typeface="SB AggroOTF Bold"/>
                <a:ea typeface="SB AggroOTF Bold"/>
                <a:cs typeface="SB AggroOTF Bold"/>
              </a:rPr>
              <a:t>)</a:t>
            </a:r>
            <a:endParaRPr lang="en-US" sz="2400" spc="-300" dirty="0">
              <a:solidFill>
                <a:srgbClr val="2F6B20"/>
              </a:solidFill>
              <a:latin typeface="SB AggroOTF Bold"/>
              <a:ea typeface="SB AggroOTF Bold"/>
              <a:cs typeface="SB AggroOTF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889" y="2217102"/>
            <a:ext cx="12393586" cy="4641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7000"/>
          </a:blip>
          <a:stretch>
            <a:fillRect/>
          </a:stretch>
        </p:blipFill>
        <p:spPr>
          <a:xfrm rot="-10800000">
            <a:off x="-253967" y="1701603"/>
            <a:ext cx="12698346" cy="126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84" y="2069855"/>
            <a:ext cx="3396808" cy="18603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675" y="2069855"/>
            <a:ext cx="3396808" cy="186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718" y="2069855"/>
            <a:ext cx="3396808" cy="18603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84" y="4165082"/>
            <a:ext cx="3396808" cy="1809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584" y="4165082"/>
            <a:ext cx="3396808" cy="6539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3485696" y="4400001"/>
            <a:ext cx="222221" cy="19047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4599" y="4349208"/>
            <a:ext cx="2647605" cy="311109"/>
          </a:xfrm>
          <a:prstGeom prst="rect">
            <a:avLst/>
          </a:prstGeom>
        </p:spPr>
        <p:txBody>
          <a:bodyPr lIns="0" tIns="22011" rIns="0" bIns="22011" rtlCol="0" anchor="ctr"/>
          <a:lstStyle/>
          <a:p>
            <a:pPr lvl="0" algn="ctr">
              <a:lnSpc>
                <a:spcPct val="99600"/>
              </a:lnSpc>
            </a:pPr>
            <a:r>
              <a:rPr lang="en-US" sz="1733" spc="-100">
                <a:solidFill>
                  <a:srgbClr val="FFFFFF"/>
                </a:solidFill>
                <a:latin typeface="SB AggroOTF Bold"/>
                <a:ea typeface="SB AggroOTF Bold"/>
                <a:cs typeface="SB AggroOTF Bold"/>
              </a:rPr>
              <a:t>일방적인 신체 접촉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1266" y="4977776"/>
            <a:ext cx="3136492" cy="7809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14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- 사전 동의 없이 갑자기 안거나 거칠게 옷을 갈아입힘</a:t>
            </a:r>
          </a:p>
          <a:p>
            <a:pPr lvl="0" algn="ctr">
              <a:lnSpc>
                <a:spcPct val="124499"/>
              </a:lnSpc>
            </a:pPr>
            <a:r>
              <a:rPr lang="en-US" sz="14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- 아이를 인격이 아닌 물건처럼 대함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9977" y="4165082"/>
            <a:ext cx="3396808" cy="18095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977" y="4165082"/>
            <a:ext cx="3396808" cy="6539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7384088" y="4400001"/>
            <a:ext cx="222221" cy="19047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672991" y="4349208"/>
            <a:ext cx="2647605" cy="311109"/>
          </a:xfrm>
          <a:prstGeom prst="rect">
            <a:avLst/>
          </a:prstGeom>
        </p:spPr>
        <p:txBody>
          <a:bodyPr lIns="0" tIns="22011" rIns="0" bIns="22011" rtlCol="0" anchor="ctr"/>
          <a:lstStyle/>
          <a:p>
            <a:pPr lvl="0" algn="ctr">
              <a:lnSpc>
                <a:spcPct val="99600"/>
              </a:lnSpc>
            </a:pPr>
            <a:r>
              <a:rPr lang="en-US" sz="1733" spc="-100">
                <a:solidFill>
                  <a:srgbClr val="FFFFFF"/>
                </a:solidFill>
                <a:latin typeface="SB AggroOTF Bold"/>
                <a:ea typeface="SB AggroOTF Bold"/>
                <a:cs typeface="SB AggroOTF Bold"/>
              </a:rPr>
              <a:t>식사 시간의 압박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12675" y="4977776"/>
            <a:ext cx="3396807" cy="7809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천천히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먹는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아이를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빤히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쳐다보며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압박</a:t>
            </a:r>
            <a:endParaRPr lang="en-US" sz="1400" dirty="0">
              <a:solidFill>
                <a:srgbClr val="00000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24499"/>
              </a:lnSpc>
            </a:pP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- '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빨리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먹어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우리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반만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꼴찌야'라며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눈치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보게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함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4718" y="4165082"/>
            <a:ext cx="3396808" cy="18095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4718" y="4165082"/>
            <a:ext cx="3396808" cy="6539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1288830" y="4400001"/>
            <a:ext cx="222221" cy="190475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577733" y="4349208"/>
            <a:ext cx="2647605" cy="311109"/>
          </a:xfrm>
          <a:prstGeom prst="rect">
            <a:avLst/>
          </a:prstGeom>
        </p:spPr>
        <p:txBody>
          <a:bodyPr lIns="0" tIns="22011" rIns="0" bIns="22011" rtlCol="0" anchor="ctr"/>
          <a:lstStyle/>
          <a:p>
            <a:pPr lvl="0" algn="ctr">
              <a:lnSpc>
                <a:spcPct val="99600"/>
              </a:lnSpc>
            </a:pPr>
            <a:r>
              <a:rPr lang="en-US" sz="1733" spc="-100">
                <a:solidFill>
                  <a:srgbClr val="FFFFFF"/>
                </a:solidFill>
                <a:latin typeface="SB AggroOTF Bold"/>
                <a:ea typeface="SB AggroOTF Bold"/>
                <a:cs typeface="SB AggroOTF Bold"/>
              </a:rPr>
              <a:t>생리 현상 눈치 주기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17415" y="4977776"/>
            <a:ext cx="3371413" cy="7809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화장실에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자주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가는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아이에게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한숨을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쉬며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'또 가?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아까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갔다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왔잖아'라고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말하기</a:t>
            </a:r>
            <a:endParaRPr lang="en-US" sz="1400" dirty="0">
              <a:solidFill>
                <a:srgbClr val="000000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24499"/>
              </a:lnSpc>
            </a:pP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아이가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생리적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요구를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참게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만드는</a:t>
            </a:r>
            <a:r>
              <a:rPr lang="en-US" sz="1400" dirty="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행동</a:t>
            </a:r>
            <a:endParaRPr lang="en-US" sz="1400" dirty="0">
              <a:solidFill>
                <a:srgbClr val="000000"/>
              </a:solidFill>
              <a:latin typeface="Pretendard Medium"/>
              <a:ea typeface="Pretendard Medium"/>
              <a:cs typeface="Pretendard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59888-C844-47FD-90A6-95D5964E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미세학대와 </a:t>
            </a:r>
            <a:r>
              <a:rPr lang="ko-KR" altLang="en-US" dirty="0" err="1"/>
              <a:t>니어미스의</a:t>
            </a:r>
            <a:r>
              <a:rPr lang="ko-KR" altLang="en-US" dirty="0"/>
              <a:t> 차이점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046D47-6DA1-4ED3-B7D2-2362D3C83B35}"/>
              </a:ext>
            </a:extLst>
          </p:cNvPr>
          <p:cNvSpPr/>
          <p:nvPr/>
        </p:nvSpPr>
        <p:spPr>
          <a:xfrm>
            <a:off x="6815286" y="2319854"/>
            <a:ext cx="440909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하인리히 법칙에서 유래한 개념으로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자칫 잘못하면 </a:t>
            </a:r>
            <a:r>
              <a:rPr lang="ko-KR" altLang="en-US" sz="1400" b="1" dirty="0">
                <a:solidFill>
                  <a:srgbClr val="FF0000"/>
                </a:solidFill>
              </a:rPr>
              <a:t>큰 아동학대 사고로 이어질 뻔했던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</a:rPr>
              <a:t>‘</a:t>
            </a:r>
            <a:r>
              <a:rPr lang="ko-KR" altLang="en-US" sz="1400" b="1" dirty="0">
                <a:solidFill>
                  <a:srgbClr val="FF0000"/>
                </a:solidFill>
              </a:rPr>
              <a:t>부주의한 지도</a:t>
            </a:r>
            <a:r>
              <a:rPr lang="en-US" altLang="ko-KR" sz="1400" b="1" dirty="0">
                <a:solidFill>
                  <a:schemeClr val="tx1"/>
                </a:solidFill>
              </a:rPr>
              <a:t>＇</a:t>
            </a:r>
            <a:r>
              <a:rPr lang="ko-KR" altLang="en-US" sz="1400" b="1" dirty="0">
                <a:solidFill>
                  <a:schemeClr val="tx1"/>
                </a:solidFill>
              </a:rPr>
              <a:t>나 아슬아슬한 상황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649789-3DC9-4C84-85EA-F55785E225A7}"/>
              </a:ext>
            </a:extLst>
          </p:cNvPr>
          <p:cNvSpPr/>
          <p:nvPr/>
        </p:nvSpPr>
        <p:spPr>
          <a:xfrm>
            <a:off x="6815286" y="3039934"/>
            <a:ext cx="440909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교사의 </a:t>
            </a:r>
            <a:r>
              <a:rPr lang="en-US" altLang="ko-KR" sz="1400" b="1" dirty="0">
                <a:solidFill>
                  <a:schemeClr val="tx1"/>
                </a:solidFill>
              </a:rPr>
              <a:t>‘</a:t>
            </a:r>
            <a:r>
              <a:rPr lang="ko-KR" altLang="en-US" sz="1400" b="1" dirty="0">
                <a:solidFill>
                  <a:schemeClr val="tx1"/>
                </a:solidFill>
              </a:rPr>
              <a:t>불안정한 감정 통제 상실</a:t>
            </a:r>
            <a:r>
              <a:rPr lang="en-US" altLang="ko-KR" sz="1400" b="1" dirty="0">
                <a:solidFill>
                  <a:schemeClr val="tx1"/>
                </a:solidFill>
              </a:rPr>
              <a:t>＇</a:t>
            </a:r>
            <a:r>
              <a:rPr lang="ko-KR" altLang="en-US" sz="1400" b="1" dirty="0">
                <a:solidFill>
                  <a:schemeClr val="tx1"/>
                </a:solidFill>
              </a:rPr>
              <a:t>이나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‘</a:t>
            </a:r>
            <a:r>
              <a:rPr lang="ko-KR" altLang="en-US" sz="1400" b="1" dirty="0">
                <a:solidFill>
                  <a:schemeClr val="tx1"/>
                </a:solidFill>
              </a:rPr>
              <a:t>행동적 부주의</a:t>
            </a:r>
            <a:r>
              <a:rPr lang="en-US" altLang="ko-KR" sz="1400" b="1" dirty="0">
                <a:solidFill>
                  <a:schemeClr val="tx1"/>
                </a:solidFill>
              </a:rPr>
              <a:t>＇</a:t>
            </a:r>
            <a:r>
              <a:rPr lang="ko-KR" altLang="en-US" sz="1400" b="1" dirty="0">
                <a:solidFill>
                  <a:schemeClr val="tx1"/>
                </a:solidFill>
              </a:rPr>
              <a:t>가 중심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F9AF5BE-0267-4074-A9DE-2FE4B2F315DE}"/>
              </a:ext>
            </a:extLst>
          </p:cNvPr>
          <p:cNvSpPr/>
          <p:nvPr/>
        </p:nvSpPr>
        <p:spPr>
          <a:xfrm>
            <a:off x="6815286" y="3760014"/>
            <a:ext cx="440909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다행히 직접적인 피해나 사고로 이어지지는 않았으나 </a:t>
            </a:r>
            <a:r>
              <a:rPr lang="ko-KR" altLang="en-US" sz="1400" b="1" dirty="0">
                <a:solidFill>
                  <a:srgbClr val="FF0000"/>
                </a:solidFill>
              </a:rPr>
              <a:t>위험 구역에 진입한 상태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24A6C8-D525-4D4D-ADF1-4717B5434809}"/>
              </a:ext>
            </a:extLst>
          </p:cNvPr>
          <p:cNvSpPr/>
          <p:nvPr/>
        </p:nvSpPr>
        <p:spPr>
          <a:xfrm>
            <a:off x="6815286" y="4509914"/>
            <a:ext cx="440909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이러다 정말 큰 아동학대 사고 납니다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148967A-FE7C-4CAF-BB4D-7CA343AB9561}"/>
              </a:ext>
            </a:extLst>
          </p:cNvPr>
          <p:cNvSpPr/>
          <p:nvPr/>
        </p:nvSpPr>
        <p:spPr>
          <a:xfrm>
            <a:off x="2278782" y="2319854"/>
            <a:ext cx="440909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일상 속에서 </a:t>
            </a:r>
            <a:r>
              <a:rPr lang="ko-KR" altLang="en-US" sz="1400" b="1" dirty="0">
                <a:solidFill>
                  <a:srgbClr val="FF0000"/>
                </a:solidFill>
              </a:rPr>
              <a:t>무심코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또는 은연중에 </a:t>
            </a:r>
            <a:r>
              <a:rPr lang="ko-KR" altLang="en-US" sz="1400" b="1" dirty="0">
                <a:solidFill>
                  <a:schemeClr val="tx1"/>
                </a:solidFill>
              </a:rPr>
              <a:t>아이의 권리를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침해하거나 정서적 상처를 주는 </a:t>
            </a:r>
            <a:r>
              <a:rPr lang="ko-KR" altLang="en-US" sz="1400" b="1" dirty="0">
                <a:solidFill>
                  <a:srgbClr val="FF0000"/>
                </a:solidFill>
              </a:rPr>
              <a:t>미세한 공격 행위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11D5B9-E53F-4FFF-9559-0C7AC49F8D1D}"/>
              </a:ext>
            </a:extLst>
          </p:cNvPr>
          <p:cNvSpPr/>
          <p:nvPr/>
        </p:nvSpPr>
        <p:spPr>
          <a:xfrm>
            <a:off x="2278782" y="3039934"/>
            <a:ext cx="440909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교사의 </a:t>
            </a:r>
            <a:r>
              <a:rPr lang="en-US" altLang="ko-KR" sz="1400" b="1" dirty="0">
                <a:solidFill>
                  <a:schemeClr val="tx1"/>
                </a:solidFill>
              </a:rPr>
              <a:t>‘</a:t>
            </a:r>
            <a:r>
              <a:rPr lang="ko-KR" altLang="en-US" sz="1400" b="1" dirty="0">
                <a:solidFill>
                  <a:schemeClr val="tx1"/>
                </a:solidFill>
              </a:rPr>
              <a:t>내재된 인식이나 차별적 태도</a:t>
            </a:r>
            <a:r>
              <a:rPr lang="en-US" altLang="ko-KR" sz="1400" b="1" dirty="0">
                <a:solidFill>
                  <a:schemeClr val="tx1"/>
                </a:solidFill>
              </a:rPr>
              <a:t>＇</a:t>
            </a:r>
            <a:r>
              <a:rPr lang="ko-KR" altLang="en-US" sz="1400" b="1" dirty="0">
                <a:solidFill>
                  <a:schemeClr val="tx1"/>
                </a:solidFill>
              </a:rPr>
              <a:t>가 중심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227C41-74EF-4FA0-846A-B7C3DB5517A8}"/>
              </a:ext>
            </a:extLst>
          </p:cNvPr>
          <p:cNvSpPr/>
          <p:nvPr/>
        </p:nvSpPr>
        <p:spPr>
          <a:xfrm>
            <a:off x="2278782" y="3760014"/>
            <a:ext cx="440909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눈에 보이지 않지만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아이는 이미 정서적 상처와 위축을 겪고 있음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9DBAEE-3C10-4008-A58B-2FD7059F19C4}"/>
              </a:ext>
            </a:extLst>
          </p:cNvPr>
          <p:cNvSpPr/>
          <p:nvPr/>
        </p:nvSpPr>
        <p:spPr>
          <a:xfrm>
            <a:off x="2278782" y="4509914"/>
            <a:ext cx="440909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이것도 아이에게는 상처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학대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입니다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1B0D35F-9775-4221-919D-C0091ECFC64C}"/>
              </a:ext>
            </a:extLst>
          </p:cNvPr>
          <p:cNvSpPr/>
          <p:nvPr/>
        </p:nvSpPr>
        <p:spPr>
          <a:xfrm>
            <a:off x="982638" y="2319854"/>
            <a:ext cx="115212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개념정의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54BEBC-B14E-47BB-9B25-AC879AE40C75}"/>
              </a:ext>
            </a:extLst>
          </p:cNvPr>
          <p:cNvSpPr/>
          <p:nvPr/>
        </p:nvSpPr>
        <p:spPr>
          <a:xfrm>
            <a:off x="982638" y="3039934"/>
            <a:ext cx="115212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행위의 주체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610BA46-4F22-428D-839F-D2B5980018A7}"/>
              </a:ext>
            </a:extLst>
          </p:cNvPr>
          <p:cNvSpPr/>
          <p:nvPr/>
        </p:nvSpPr>
        <p:spPr>
          <a:xfrm>
            <a:off x="982638" y="3760014"/>
            <a:ext cx="115212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피해의 유무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406A76-6331-45D1-9BF3-1F3DDA202BCA}"/>
              </a:ext>
            </a:extLst>
          </p:cNvPr>
          <p:cNvSpPr/>
          <p:nvPr/>
        </p:nvSpPr>
        <p:spPr>
          <a:xfrm>
            <a:off x="982638" y="4498024"/>
            <a:ext cx="115212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핵심 </a:t>
            </a:r>
            <a:r>
              <a:rPr lang="ko-KR" altLang="en-US" sz="1400" b="1" dirty="0" err="1">
                <a:solidFill>
                  <a:schemeClr val="tx1"/>
                </a:solidFill>
              </a:rPr>
              <a:t>메세지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831988-84E3-45C6-8714-3A36CFC33025}"/>
              </a:ext>
            </a:extLst>
          </p:cNvPr>
          <p:cNvSpPr/>
          <p:nvPr/>
        </p:nvSpPr>
        <p:spPr>
          <a:xfrm>
            <a:off x="6815286" y="1815798"/>
            <a:ext cx="4409090" cy="412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 err="1">
                <a:solidFill>
                  <a:schemeClr val="tx1"/>
                </a:solidFill>
              </a:rPr>
              <a:t>니어미스</a:t>
            </a:r>
            <a:r>
              <a:rPr lang="en-US" altLang="ko-KR" sz="1600" dirty="0">
                <a:solidFill>
                  <a:schemeClr val="tx1"/>
                </a:solidFill>
              </a:rPr>
              <a:t>(Near-Miss)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FCEA33-3E4E-4FE1-8697-F3AF5081ACFB}"/>
              </a:ext>
            </a:extLst>
          </p:cNvPr>
          <p:cNvSpPr/>
          <p:nvPr/>
        </p:nvSpPr>
        <p:spPr>
          <a:xfrm>
            <a:off x="2278782" y="1815798"/>
            <a:ext cx="4409090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미세학대</a:t>
            </a:r>
            <a:r>
              <a:rPr lang="en-US" altLang="ko-KR" sz="1600" dirty="0">
                <a:solidFill>
                  <a:schemeClr val="tx1"/>
                </a:solidFill>
              </a:rPr>
              <a:t>(Micro-aggression)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6C27A9-C84C-4F6B-A4BD-1B5FFBA4A1C3}"/>
              </a:ext>
            </a:extLst>
          </p:cNvPr>
          <p:cNvSpPr/>
          <p:nvPr/>
        </p:nvSpPr>
        <p:spPr>
          <a:xfrm>
            <a:off x="982638" y="1815798"/>
            <a:ext cx="1152128" cy="412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구분</a:t>
            </a:r>
          </a:p>
        </p:txBody>
      </p:sp>
    </p:spTree>
    <p:extLst>
      <p:ext uri="{BB962C8B-B14F-4D97-AF65-F5344CB8AC3E}">
        <p14:creationId xmlns:p14="http://schemas.microsoft.com/office/powerpoint/2010/main" val="42470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CB176C-E715-4AD2-8EB5-8CF82F0F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교사용 미세 학대 자가 진단 리스트 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(Self-Check List)</a:t>
            </a:r>
            <a:endParaRPr lang="ko-KR" altLang="en-US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9CB5A6-33E8-4563-92B8-5FCEF6E27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14" y="1125538"/>
            <a:ext cx="80089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교사 스스로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나는 괜찮다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인식을 깨고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보육 방식을 객관적으로 점검하도록 돕는 문항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600" b="1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최근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주일간 아래 행동을 한 번이라도 한 적이 있다면 체크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F3A8F4-BBF9-4B02-BA72-F3A0F4055DED}"/>
              </a:ext>
            </a:extLst>
          </p:cNvPr>
          <p:cNvSpPr/>
          <p:nvPr/>
        </p:nvSpPr>
        <p:spPr>
          <a:xfrm>
            <a:off x="2350790" y="2349674"/>
            <a:ext cx="7344816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등원 시 특정 영유아와 눈을 마주치지 않고 영혼 없는 인사를 건넸다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6A933B-7254-40AB-B05B-5E6237C37343}"/>
              </a:ext>
            </a:extLst>
          </p:cNvPr>
          <p:cNvSpPr/>
          <p:nvPr/>
        </p:nvSpPr>
        <p:spPr>
          <a:xfrm>
            <a:off x="2350790" y="3357786"/>
            <a:ext cx="7344816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밥을 늦게 먹는 아이에게</a:t>
            </a:r>
            <a:r>
              <a:rPr lang="en-US" altLang="ko-KR" sz="1600" dirty="0">
                <a:solidFill>
                  <a:schemeClr val="tx1"/>
                </a:solidFill>
              </a:rPr>
              <a:t>＇</a:t>
            </a:r>
            <a:r>
              <a:rPr lang="ko-KR" altLang="en-US" sz="1600" dirty="0">
                <a:solidFill>
                  <a:schemeClr val="tx1"/>
                </a:solidFill>
              </a:rPr>
              <a:t>너 때문에 정리 못 </a:t>
            </a:r>
            <a:r>
              <a:rPr lang="ko-KR" altLang="en-US" sz="1600" dirty="0" err="1">
                <a:solidFill>
                  <a:schemeClr val="tx1"/>
                </a:solidFill>
              </a:rPr>
              <a:t>하잖아</a:t>
            </a:r>
            <a:r>
              <a:rPr lang="en-US" altLang="ko-KR" sz="1600" dirty="0">
                <a:solidFill>
                  <a:schemeClr val="tx1"/>
                </a:solidFill>
              </a:rPr>
              <a:t>＇</a:t>
            </a:r>
            <a:r>
              <a:rPr lang="ko-KR" altLang="en-US" sz="1600" dirty="0">
                <a:solidFill>
                  <a:schemeClr val="tx1"/>
                </a:solidFill>
              </a:rPr>
              <a:t>라며 눈치를 주었다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40EE93-FBFE-42BE-9512-1AD74D4FE88A}"/>
              </a:ext>
            </a:extLst>
          </p:cNvPr>
          <p:cNvSpPr/>
          <p:nvPr/>
        </p:nvSpPr>
        <p:spPr>
          <a:xfrm>
            <a:off x="2350790" y="4408086"/>
            <a:ext cx="7344816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울거나 </a:t>
            </a:r>
            <a:r>
              <a:rPr lang="ko-KR" altLang="en-US" sz="1600" dirty="0" err="1">
                <a:solidFill>
                  <a:schemeClr val="tx1"/>
                </a:solidFill>
              </a:rPr>
              <a:t>때쓰는</a:t>
            </a:r>
            <a:r>
              <a:rPr lang="ko-KR" altLang="en-US" sz="1600" dirty="0">
                <a:solidFill>
                  <a:schemeClr val="tx1"/>
                </a:solidFill>
              </a:rPr>
              <a:t> 아이를 달래기보다 </a:t>
            </a:r>
            <a:r>
              <a:rPr lang="en-US" altLang="ko-KR" sz="1600" dirty="0">
                <a:solidFill>
                  <a:schemeClr val="tx1"/>
                </a:solidFill>
              </a:rPr>
              <a:t>‘</a:t>
            </a:r>
            <a:r>
              <a:rPr lang="ko-KR" altLang="en-US" sz="1600" dirty="0">
                <a:solidFill>
                  <a:schemeClr val="tx1"/>
                </a:solidFill>
              </a:rPr>
              <a:t>다 울면 오라</a:t>
            </a:r>
            <a:r>
              <a:rPr lang="en-US" altLang="ko-KR" sz="1600" dirty="0">
                <a:solidFill>
                  <a:schemeClr val="tx1"/>
                </a:solidFill>
              </a:rPr>
              <a:t>＇</a:t>
            </a:r>
            <a:r>
              <a:rPr lang="ko-KR" altLang="en-US" sz="1600" dirty="0">
                <a:solidFill>
                  <a:schemeClr val="tx1"/>
                </a:solidFill>
              </a:rPr>
              <a:t>며 교실 구석에 혼자 두었다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0941270-B2D3-4863-BB13-B082A27BB74F}"/>
              </a:ext>
            </a:extLst>
          </p:cNvPr>
          <p:cNvSpPr/>
          <p:nvPr/>
        </p:nvSpPr>
        <p:spPr>
          <a:xfrm>
            <a:off x="2350790" y="5446018"/>
            <a:ext cx="734481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내 컨디션이 나빠 아이의 사소한 실수에도 평소보다 거칠게 교구를 정리하였다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308EDF-CC39-41D3-8F66-806A2977C6C5}"/>
              </a:ext>
            </a:extLst>
          </p:cNvPr>
          <p:cNvSpPr/>
          <p:nvPr/>
        </p:nvSpPr>
        <p:spPr>
          <a:xfrm>
            <a:off x="1126654" y="2349674"/>
            <a:ext cx="1152128" cy="908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관계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r>
              <a:rPr lang="ko-KR" altLang="en-US" sz="1600" dirty="0">
                <a:solidFill>
                  <a:schemeClr val="tx1"/>
                </a:solidFill>
              </a:rPr>
              <a:t>시선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EACE723-4EF2-40C2-B8A4-B4C7DC208E80}"/>
              </a:ext>
            </a:extLst>
          </p:cNvPr>
          <p:cNvSpPr/>
          <p:nvPr/>
        </p:nvSpPr>
        <p:spPr>
          <a:xfrm>
            <a:off x="1126654" y="3357786"/>
            <a:ext cx="1152128" cy="92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식사</a:t>
            </a:r>
            <a:r>
              <a:rPr lang="en-US" altLang="ko-KR" sz="1600" dirty="0">
                <a:solidFill>
                  <a:schemeClr val="tx1"/>
                </a:solidFill>
              </a:rPr>
              <a:t>/</a:t>
            </a:r>
            <a:r>
              <a:rPr lang="ko-KR" altLang="en-US" sz="1600" dirty="0">
                <a:solidFill>
                  <a:schemeClr val="tx1"/>
                </a:solidFill>
              </a:rPr>
              <a:t>낮잠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12E3FFA-8012-4C6F-B70A-8509C9BCA93B}"/>
              </a:ext>
            </a:extLst>
          </p:cNvPr>
          <p:cNvSpPr/>
          <p:nvPr/>
        </p:nvSpPr>
        <p:spPr>
          <a:xfrm>
            <a:off x="1126654" y="4408086"/>
            <a:ext cx="1152128" cy="9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놀이통제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ED5639D-4CC5-482F-A55B-FD4B3F9826F8}"/>
              </a:ext>
            </a:extLst>
          </p:cNvPr>
          <p:cNvSpPr/>
          <p:nvPr/>
        </p:nvSpPr>
        <p:spPr>
          <a:xfrm>
            <a:off x="1126654" y="5434128"/>
            <a:ext cx="115212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감정상태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4D3E23B-1726-40AC-ABA1-38793738DEEC}"/>
              </a:ext>
            </a:extLst>
          </p:cNvPr>
          <p:cNvSpPr/>
          <p:nvPr/>
        </p:nvSpPr>
        <p:spPr>
          <a:xfrm>
            <a:off x="9767614" y="1845618"/>
            <a:ext cx="1512168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"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체크 개수가 중요한 것이 아니라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단 한 개라도 있다면 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우리 아이의 마음에는 이미 미세한 균열이 생기기 시작한 것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F5E7C98-B2C4-466E-B5A8-C84D2E9B840A}"/>
              </a:ext>
            </a:extLst>
          </p:cNvPr>
          <p:cNvSpPr/>
          <p:nvPr/>
        </p:nvSpPr>
        <p:spPr>
          <a:xfrm>
            <a:off x="2350790" y="1845618"/>
            <a:ext cx="7344816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점검 문항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나의 보육 습관 돌아보기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82CD86C-969B-484C-8407-36EB57DF6A2D}"/>
              </a:ext>
            </a:extLst>
          </p:cNvPr>
          <p:cNvSpPr/>
          <p:nvPr/>
        </p:nvSpPr>
        <p:spPr>
          <a:xfrm>
            <a:off x="1126654" y="1845618"/>
            <a:ext cx="1152128" cy="412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분류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9F499DB-642E-4982-AE21-50A827FB40E3}"/>
              </a:ext>
            </a:extLst>
          </p:cNvPr>
          <p:cNvSpPr/>
          <p:nvPr/>
        </p:nvSpPr>
        <p:spPr>
          <a:xfrm>
            <a:off x="2350790" y="2845661"/>
            <a:ext cx="7344816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반복해서 질문하는 아이에게 대답 대신 크게 한숨을 쉬거나 눈총을 주었다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B4DB103-965B-4FDD-B83B-A1D10D4E882E}"/>
              </a:ext>
            </a:extLst>
          </p:cNvPr>
          <p:cNvSpPr/>
          <p:nvPr/>
        </p:nvSpPr>
        <p:spPr>
          <a:xfrm>
            <a:off x="2350790" y="3872245"/>
            <a:ext cx="7344362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잠들지 못하는 아이에게 다가가 강한 어조로 </a:t>
            </a:r>
            <a:r>
              <a:rPr lang="en-US" altLang="ko-KR" sz="1600" dirty="0">
                <a:solidFill>
                  <a:schemeClr val="tx1"/>
                </a:solidFill>
              </a:rPr>
              <a:t>‘</a:t>
            </a:r>
            <a:r>
              <a:rPr lang="ko-KR" altLang="en-US" sz="1600" dirty="0">
                <a:solidFill>
                  <a:schemeClr val="tx1"/>
                </a:solidFill>
              </a:rPr>
              <a:t>눈 감아</a:t>
            </a:r>
            <a:r>
              <a:rPr lang="en-US" altLang="ko-KR" sz="1600" dirty="0">
                <a:solidFill>
                  <a:schemeClr val="tx1"/>
                </a:solidFill>
              </a:rPr>
              <a:t>＇</a:t>
            </a:r>
            <a:r>
              <a:rPr lang="ko-KR" altLang="en-US" sz="1600" dirty="0">
                <a:solidFill>
                  <a:schemeClr val="tx1"/>
                </a:solidFill>
              </a:rPr>
              <a:t>라고 압박을 주었다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B87A3AD-783A-43EA-A940-801F92CA0B86}"/>
              </a:ext>
            </a:extLst>
          </p:cNvPr>
          <p:cNvSpPr/>
          <p:nvPr/>
        </p:nvSpPr>
        <p:spPr>
          <a:xfrm>
            <a:off x="2351242" y="4910177"/>
            <a:ext cx="7344363" cy="41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교사 지시에 따르지 않는 아이를 다른 우수한 아이와 비교하며 무안을 주었다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영유아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의 실수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음식을 엎지르거나 대소변 실수를 했을 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에 나도 모르게 크게 한숨을 쉬거나 표정을 일그러뜨려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눈치를 주었다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56589-B1D3-4F16-A816-3E8F86079870}"/>
              </a:ext>
            </a:extLst>
          </p:cNvPr>
          <p:cNvSpPr txBox="1"/>
          <p:nvPr/>
        </p:nvSpPr>
        <p:spPr>
          <a:xfrm>
            <a:off x="1351545" y="1038277"/>
            <a:ext cx="6225988" cy="51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정서적 존중과 소통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말투와 태도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"OO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이는 맨날 이래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", "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우리 반 떼쟁이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처럼 아이의 행동을 단정 짓는 부정적인 별명이나 낙인을 찍어 부른 적이 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DE492-45B5-4574-9141-E2B42E3F6165}"/>
              </a:ext>
            </a:extLst>
          </p:cNvPr>
          <p:cNvSpPr txBox="1"/>
          <p:nvPr/>
        </p:nvSpPr>
        <p:spPr>
          <a:xfrm>
            <a:off x="1351545" y="1038277"/>
            <a:ext cx="6225988" cy="51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정서적 존중과 소통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말투와 태도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688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"OO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이는 잘하는데 너는 왜 그러니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?"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라며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다른 아동과 비교하여 부끄러움을 주었다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4AA9A-1E7B-423B-896D-A2C9E1B62FCD}"/>
              </a:ext>
            </a:extLst>
          </p:cNvPr>
          <p:cNvSpPr txBox="1"/>
          <p:nvPr/>
        </p:nvSpPr>
        <p:spPr>
          <a:xfrm>
            <a:off x="1351545" y="1038277"/>
            <a:ext cx="6225988" cy="51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정서적 존중과 소통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말투와 태도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21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아이를 통제하기 위해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자꾸 울면 도깨비 방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또는 원장실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에 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혼자 두고 갈 거야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", "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경찰 아저씨가 잡아간다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등의 거짓 위협을 했다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6061A-E19B-4E5C-B976-455FF0B85668}"/>
              </a:ext>
            </a:extLst>
          </p:cNvPr>
          <p:cNvSpPr txBox="1"/>
          <p:nvPr/>
        </p:nvSpPr>
        <p:spPr>
          <a:xfrm>
            <a:off x="1313404" y="1080917"/>
            <a:ext cx="6225988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권력 남용과 통제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훈육의 방식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71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장난을 치거나 말을 듣지 않는다는 이유로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영유아를 또래 집단활동이나 놀이 대열에서 고의로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배제하거나 구석에 앉혀 두었다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6173B-BACE-43E4-ADDE-ECDCFE18E7E5}"/>
              </a:ext>
            </a:extLst>
          </p:cNvPr>
          <p:cNvSpPr txBox="1"/>
          <p:nvPr/>
        </p:nvSpPr>
        <p:spPr>
          <a:xfrm>
            <a:off x="1313404" y="1080917"/>
            <a:ext cx="6225988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권력 남용과 통제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훈육의 방식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78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밥 다 안 먹으면 놀이터 안 갈 거야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처럼 아동의 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기본 권리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바깥놀이 등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를 식사량이나 행동 통제의 수단으로 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연계하여 압박했다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69D28-DC65-434F-B278-FE2C72DDF347}"/>
              </a:ext>
            </a:extLst>
          </p:cNvPr>
          <p:cNvSpPr txBox="1"/>
          <p:nvPr/>
        </p:nvSpPr>
        <p:spPr>
          <a:xfrm>
            <a:off x="1313404" y="1080917"/>
            <a:ext cx="6225988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권력 남용과 통제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훈육의 방식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647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E369B-7305-4AF2-96C1-5A45465A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어린이집 미세학대 자가진단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578C-849E-4E2F-943B-D47849B3676A}"/>
              </a:ext>
            </a:extLst>
          </p:cNvPr>
          <p:cNvSpPr/>
          <p:nvPr/>
        </p:nvSpPr>
        <p:spPr>
          <a:xfrm>
            <a:off x="1351545" y="1565279"/>
            <a:ext cx="8021822" cy="2016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화장실에 자주 가고 싶어 하는 아동에게 은연중에 귀찮은 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내색을 하거나 한숨을 쉬어 생리 현상을 참게 만들었다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B10FEB-68B3-49EA-9C02-4ED12740C902}"/>
              </a:ext>
            </a:extLst>
          </p:cNvPr>
          <p:cNvSpPr/>
          <p:nvPr/>
        </p:nvSpPr>
        <p:spPr>
          <a:xfrm>
            <a:off x="6137603" y="3937560"/>
            <a:ext cx="1852413" cy="1200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가끔 그렇다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5D76A-FBF9-45CE-B91B-69713AD4D067}"/>
              </a:ext>
            </a:extLst>
          </p:cNvPr>
          <p:cNvSpPr/>
          <p:nvPr/>
        </p:nvSpPr>
        <p:spPr>
          <a:xfrm>
            <a:off x="8649893" y="3968423"/>
            <a:ext cx="1852413" cy="120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자주 그렇다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F439B9-8EEE-48A7-8C48-7420D55A7321}"/>
              </a:ext>
            </a:extLst>
          </p:cNvPr>
          <p:cNvSpPr/>
          <p:nvPr/>
        </p:nvSpPr>
        <p:spPr>
          <a:xfrm>
            <a:off x="7990016" y="4214884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4EFB5-8871-4E84-ADA3-736B5A1D0607}"/>
              </a:ext>
            </a:extLst>
          </p:cNvPr>
          <p:cNvSpPr txBox="1"/>
          <p:nvPr/>
        </p:nvSpPr>
        <p:spPr>
          <a:xfrm>
            <a:off x="694606" y="5434004"/>
            <a:ext cx="10873208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아동에게 직접적인 신체적 상해를 입히지 않더라도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무심코 아동의 인권을 침해하거나 정서적 위축을 줄 수 있는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미세학대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징후입니다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최근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달간 나의 보육 행동을 돌아보며 정직하게 체크해 보기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⓪ 전혀 아니다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① 가끔 그렇다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② 자주 그렇다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F8C933-E75B-4758-8EE8-1F57028FE3C2}"/>
              </a:ext>
            </a:extLst>
          </p:cNvPr>
          <p:cNvSpPr/>
          <p:nvPr/>
        </p:nvSpPr>
        <p:spPr>
          <a:xfrm>
            <a:off x="3502918" y="3969710"/>
            <a:ext cx="1852413" cy="12004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전혀 아니다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0AF363-7367-4FA0-AB51-AF42D0EB17E8}"/>
              </a:ext>
            </a:extLst>
          </p:cNvPr>
          <p:cNvSpPr/>
          <p:nvPr/>
        </p:nvSpPr>
        <p:spPr>
          <a:xfrm>
            <a:off x="5427339" y="4216171"/>
            <a:ext cx="659877" cy="572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D6154-C9F9-422B-980E-955ECF87C8FA}"/>
              </a:ext>
            </a:extLst>
          </p:cNvPr>
          <p:cNvSpPr txBox="1"/>
          <p:nvPr/>
        </p:nvSpPr>
        <p:spPr>
          <a:xfrm>
            <a:off x="1313404" y="1080917"/>
            <a:ext cx="6225988" cy="47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권력 남용과 통제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훈육의 방식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265662"/>
      </p:ext>
    </p:extLst>
  </p:cSld>
  <p:clrMapOvr>
    <a:masterClrMapping/>
  </p:clrMapOvr>
</p:sld>
</file>

<file path=ppt/theme/theme1.xml><?xml version="1.0" encoding="utf-8"?>
<a:theme xmlns:a="http://schemas.openxmlformats.org/drawingml/2006/main" name="보수교육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원장 일반직무교육 테마</Template>
  <TotalTime>2600</TotalTime>
  <Words>2132</Words>
  <Application>Microsoft Office PowerPoint</Application>
  <PresentationFormat>사용자 지정</PresentationFormat>
  <Paragraphs>308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7" baseType="lpstr">
      <vt:lpstr>Abadi</vt:lpstr>
      <vt:lpstr>等线</vt:lpstr>
      <vt:lpstr>MARU BuriOTF Beta</vt:lpstr>
      <vt:lpstr>MaruBuri Bold</vt:lpstr>
      <vt:lpstr>MaruBuri SemiBold</vt:lpstr>
      <vt:lpstr>Pretendard Light</vt:lpstr>
      <vt:lpstr>Pretendard Medium</vt:lpstr>
      <vt:lpstr>SB AggroOTF Bold</vt:lpstr>
      <vt:lpstr>SB AggroOTF Medium</vt:lpstr>
      <vt:lpstr>맑은 고딕</vt:lpstr>
      <vt:lpstr>함초롬바탕</vt:lpstr>
      <vt:lpstr>Arial</vt:lpstr>
      <vt:lpstr>Wingdings</vt:lpstr>
      <vt:lpstr>보수교육테마</vt:lpstr>
      <vt:lpstr>아동학대 근절을 위한 원장의 책무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어린이집 미세학대 자가진단</vt:lpstr>
      <vt:lpstr>진단 결과</vt:lpstr>
      <vt:lpstr>니어미스</vt:lpstr>
      <vt:lpstr>니어미스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미세학대와 니어미스의 차이점</vt:lpstr>
      <vt:lpstr>교사용 미세 학대 자가 진단 리스트 (Self-Check List)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Family</dc:creator>
  <cp:lastModifiedBy>선린대학교</cp:lastModifiedBy>
  <cp:revision>599</cp:revision>
  <dcterms:created xsi:type="dcterms:W3CDTF">2023-07-17T04:05:40Z</dcterms:created>
  <dcterms:modified xsi:type="dcterms:W3CDTF">2026-05-22T11:53:55Z</dcterms:modified>
</cp:coreProperties>
</file>